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1"/>
  <c:style val="2"/>
  <c:chart>
    <c:title>
      <c:tx>
        <c:rich>
          <a:bodyPr anchorCtr="1"/>
          <a:lstStyle/>
          <a:p>
            <a:pPr>
              <a:defRPr/>
            </a:pPr>
            <a:r>
              <a:rPr lang="is-IS"/>
              <a:t>Completion / Dropout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Completed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4980BA"/>
              </a:solidFill>
            </c:spPr>
            <c:extLst>
              <c:ext xmlns:c16="http://schemas.microsoft.com/office/drawing/2014/chart" uri="{C3380CC4-5D6E-409C-BE32-E72D297353CC}">
                <c16:uniqueId val="{00000001-C429-439E-8569-17F4470EEC9D}"/>
              </c:ext>
            </c:extLst>
          </c:dPt>
          <c:dPt>
            <c:idx val="1"/>
            <c:bubble3D val="0"/>
            <c:spPr>
              <a:solidFill>
                <a:srgbClr val="C6514E"/>
              </a:solidFill>
            </c:spPr>
            <c:extLst>
              <c:ext xmlns:c16="http://schemas.microsoft.com/office/drawing/2014/chart" uri="{C3380CC4-5D6E-409C-BE32-E72D297353CC}">
                <c16:uniqueId val="{00000003-C429-439E-8569-17F4470EEC9D}"/>
              </c:ext>
            </c:extLst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Completed</c:v>
                </c:pt>
                <c:pt idx="1">
                  <c:v>Drop Out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429-439E-8569-17F4470EEC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overlay val="0"/>
    </c:legend>
    <c:plotVisOnly val="1"/>
    <c:dispBlanksAs val="zero"/>
    <c:showDLblsOverMax val="1"/>
  </c:chart>
  <c:txPr>
    <a:bodyPr/>
    <a:lstStyle/>
    <a:p>
      <a:pPr>
        <a:defRPr sz="1800"/>
      </a:pPr>
      <a:endParaRPr lang="is-I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1"/>
  <c:style val="2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invertIfNegative val="1"/>
          <c:dPt>
            <c:idx val="0"/>
            <c:invertIfNegative val="1"/>
            <c:bubble3D val="0"/>
            <c:spPr>
              <a:solidFill>
                <a:srgbClr val="4980BA"/>
              </a:solidFill>
            </c:spPr>
            <c:extLst>
              <c:ext xmlns:c16="http://schemas.microsoft.com/office/drawing/2014/chart" uri="{C3380CC4-5D6E-409C-BE32-E72D297353CC}">
                <c16:uniqueId val="{00000001-14B4-4BD5-9236-76BAD942E5E3}"/>
              </c:ext>
            </c:extLst>
          </c:dPt>
          <c:dPt>
            <c:idx val="1"/>
            <c:invertIfNegative val="1"/>
            <c:bubble3D val="0"/>
            <c:spPr>
              <a:solidFill>
                <a:srgbClr val="C6514E"/>
              </a:solidFill>
            </c:spPr>
            <c:extLst>
              <c:ext xmlns:c16="http://schemas.microsoft.com/office/drawing/2014/chart" uri="{C3380CC4-5D6E-409C-BE32-E72D297353CC}">
                <c16:uniqueId val="{00000003-14B4-4BD5-9236-76BAD942E5E3}"/>
              </c:ext>
            </c:extLst>
          </c:dPt>
          <c:dPt>
            <c:idx val="2"/>
            <c:invertIfNegative val="1"/>
            <c:bubble3D val="0"/>
            <c:spPr>
              <a:solidFill>
                <a:srgbClr val="96B95D"/>
              </a:solidFill>
            </c:spPr>
            <c:extLst>
              <c:ext xmlns:c16="http://schemas.microsoft.com/office/drawing/2014/chart" uri="{C3380CC4-5D6E-409C-BE32-E72D297353CC}">
                <c16:uniqueId val="{00000005-14B4-4BD5-9236-76BAD942E5E3}"/>
              </c:ext>
            </c:extLst>
          </c:dPt>
          <c:dPt>
            <c:idx val="3"/>
            <c:invertIfNegative val="1"/>
            <c:bubble3D val="0"/>
            <c:spPr>
              <a:solidFill>
                <a:srgbClr val="81649F"/>
              </a:solidFill>
            </c:spPr>
            <c:extLst>
              <c:ext xmlns:c16="http://schemas.microsoft.com/office/drawing/2014/chart" uri="{C3380CC4-5D6E-409C-BE32-E72D297353CC}">
                <c16:uniqueId val="{00000007-14B4-4BD5-9236-76BAD942E5E3}"/>
              </c:ext>
            </c:extLst>
          </c:dPt>
          <c:dPt>
            <c:idx val="4"/>
            <c:invertIfNegative val="1"/>
            <c:bubble3D val="0"/>
            <c:spPr>
              <a:solidFill>
                <a:srgbClr val="38ABC4"/>
              </a:solidFill>
            </c:spPr>
            <c:extLst>
              <c:ext xmlns:c16="http://schemas.microsoft.com/office/drawing/2014/chart" uri="{C3380CC4-5D6E-409C-BE32-E72D297353CC}">
                <c16:uniqueId val="{00000009-14B4-4BD5-9236-76BAD942E5E3}"/>
              </c:ext>
            </c:extLst>
          </c:dPt>
          <c:dLbls>
            <c:numFmt formatCode="0.00%" sourceLinked="0"/>
            <c:txPr>
              <a:bodyPr/>
              <a:lstStyle/>
              <a:p>
                <a:pPr>
                  <a:defRPr sz="1000"/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Mjög ósammála</c:v>
                </c:pt>
                <c:pt idx="1">
                  <c:v>Ósammála</c:v>
                </c:pt>
                <c:pt idx="2">
                  <c:v>Hvorki né</c:v>
                </c:pt>
                <c:pt idx="3">
                  <c:v>Sammála</c:v>
                </c:pt>
                <c:pt idx="4">
                  <c:v>Mjög sammála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0.08</c:v>
                </c:pt>
                <c:pt idx="3">
                  <c:v>0.42</c:v>
                </c:pt>
                <c:pt idx="4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4B4-4BD5-9236-76BAD942E5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rgbClr val="808080"/>
            </a:solidFill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6437120"/>
        <c:crosses val="autoZero"/>
        <c:auto val="1"/>
        <c:lblAlgn val="ctr"/>
        <c:lblOffset val="100"/>
        <c:noMultiLvlLbl val="1"/>
      </c:catAx>
      <c:valAx>
        <c:axId val="66437120"/>
        <c:scaling>
          <c:orientation val="minMax"/>
        </c:scaling>
        <c:delete val="0"/>
        <c:axPos val="l"/>
        <c:majorGridlines>
          <c:spPr>
            <a:ln>
              <a:solidFill>
                <a:srgbClr val="D8D8D8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is-I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1"/>
  <c:style val="2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invertIfNegative val="1"/>
          <c:dPt>
            <c:idx val="0"/>
            <c:invertIfNegative val="1"/>
            <c:bubble3D val="0"/>
            <c:spPr>
              <a:solidFill>
                <a:srgbClr val="4980BA"/>
              </a:solidFill>
            </c:spPr>
            <c:extLst>
              <c:ext xmlns:c16="http://schemas.microsoft.com/office/drawing/2014/chart" uri="{C3380CC4-5D6E-409C-BE32-E72D297353CC}">
                <c16:uniqueId val="{00000001-E19C-4113-B053-85BFC69BC834}"/>
              </c:ext>
            </c:extLst>
          </c:dPt>
          <c:dPt>
            <c:idx val="1"/>
            <c:invertIfNegative val="1"/>
            <c:bubble3D val="0"/>
            <c:spPr>
              <a:solidFill>
                <a:srgbClr val="C6514E"/>
              </a:solidFill>
            </c:spPr>
            <c:extLst>
              <c:ext xmlns:c16="http://schemas.microsoft.com/office/drawing/2014/chart" uri="{C3380CC4-5D6E-409C-BE32-E72D297353CC}">
                <c16:uniqueId val="{00000003-E19C-4113-B053-85BFC69BC834}"/>
              </c:ext>
            </c:extLst>
          </c:dPt>
          <c:dPt>
            <c:idx val="2"/>
            <c:invertIfNegative val="1"/>
            <c:bubble3D val="0"/>
            <c:spPr>
              <a:solidFill>
                <a:srgbClr val="96B95D"/>
              </a:solidFill>
            </c:spPr>
            <c:extLst>
              <c:ext xmlns:c16="http://schemas.microsoft.com/office/drawing/2014/chart" uri="{C3380CC4-5D6E-409C-BE32-E72D297353CC}">
                <c16:uniqueId val="{00000005-E19C-4113-B053-85BFC69BC834}"/>
              </c:ext>
            </c:extLst>
          </c:dPt>
          <c:dPt>
            <c:idx val="3"/>
            <c:invertIfNegative val="1"/>
            <c:bubble3D val="0"/>
            <c:spPr>
              <a:solidFill>
                <a:srgbClr val="81649F"/>
              </a:solidFill>
            </c:spPr>
            <c:extLst>
              <c:ext xmlns:c16="http://schemas.microsoft.com/office/drawing/2014/chart" uri="{C3380CC4-5D6E-409C-BE32-E72D297353CC}">
                <c16:uniqueId val="{00000007-E19C-4113-B053-85BFC69BC834}"/>
              </c:ext>
            </c:extLst>
          </c:dPt>
          <c:dPt>
            <c:idx val="4"/>
            <c:invertIfNegative val="1"/>
            <c:bubble3D val="0"/>
            <c:spPr>
              <a:solidFill>
                <a:srgbClr val="38ABC4"/>
              </a:solidFill>
            </c:spPr>
            <c:extLst>
              <c:ext xmlns:c16="http://schemas.microsoft.com/office/drawing/2014/chart" uri="{C3380CC4-5D6E-409C-BE32-E72D297353CC}">
                <c16:uniqueId val="{00000009-E19C-4113-B053-85BFC69BC834}"/>
              </c:ext>
            </c:extLst>
          </c:dPt>
          <c:dLbls>
            <c:numFmt formatCode="0.00%" sourceLinked="0"/>
            <c:txPr>
              <a:bodyPr/>
              <a:lstStyle/>
              <a:p>
                <a:pPr>
                  <a:defRPr sz="1000"/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Mjög ósammála</c:v>
                </c:pt>
                <c:pt idx="1">
                  <c:v>Ósammála</c:v>
                </c:pt>
                <c:pt idx="2">
                  <c:v>Hvorki né</c:v>
                </c:pt>
                <c:pt idx="3">
                  <c:v>Sammála</c:v>
                </c:pt>
                <c:pt idx="4">
                  <c:v>Mjög sammála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0.17</c:v>
                </c:pt>
                <c:pt idx="3">
                  <c:v>0.25</c:v>
                </c:pt>
                <c:pt idx="4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19C-4113-B053-85BFC69BC8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rgbClr val="808080"/>
            </a:solidFill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6437120"/>
        <c:crosses val="autoZero"/>
        <c:auto val="1"/>
        <c:lblAlgn val="ctr"/>
        <c:lblOffset val="100"/>
        <c:noMultiLvlLbl val="1"/>
      </c:catAx>
      <c:valAx>
        <c:axId val="66437120"/>
        <c:scaling>
          <c:orientation val="minMax"/>
        </c:scaling>
        <c:delete val="0"/>
        <c:axPos val="l"/>
        <c:majorGridlines>
          <c:spPr>
            <a:ln>
              <a:solidFill>
                <a:srgbClr val="D8D8D8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is-I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1"/>
  <c:style val="2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invertIfNegative val="1"/>
          <c:dPt>
            <c:idx val="0"/>
            <c:invertIfNegative val="1"/>
            <c:bubble3D val="0"/>
            <c:spPr>
              <a:solidFill>
                <a:srgbClr val="4980BA"/>
              </a:solidFill>
            </c:spPr>
            <c:extLst>
              <c:ext xmlns:c16="http://schemas.microsoft.com/office/drawing/2014/chart" uri="{C3380CC4-5D6E-409C-BE32-E72D297353CC}">
                <c16:uniqueId val="{00000001-C227-4ECD-8D53-41F43AE46E82}"/>
              </c:ext>
            </c:extLst>
          </c:dPt>
          <c:dPt>
            <c:idx val="1"/>
            <c:invertIfNegative val="1"/>
            <c:bubble3D val="0"/>
            <c:spPr>
              <a:solidFill>
                <a:srgbClr val="C6514E"/>
              </a:solidFill>
            </c:spPr>
            <c:extLst>
              <c:ext xmlns:c16="http://schemas.microsoft.com/office/drawing/2014/chart" uri="{C3380CC4-5D6E-409C-BE32-E72D297353CC}">
                <c16:uniqueId val="{00000003-C227-4ECD-8D53-41F43AE46E82}"/>
              </c:ext>
            </c:extLst>
          </c:dPt>
          <c:dPt>
            <c:idx val="2"/>
            <c:invertIfNegative val="1"/>
            <c:bubble3D val="0"/>
            <c:spPr>
              <a:solidFill>
                <a:srgbClr val="96B95D"/>
              </a:solidFill>
            </c:spPr>
            <c:extLst>
              <c:ext xmlns:c16="http://schemas.microsoft.com/office/drawing/2014/chart" uri="{C3380CC4-5D6E-409C-BE32-E72D297353CC}">
                <c16:uniqueId val="{00000005-C227-4ECD-8D53-41F43AE46E82}"/>
              </c:ext>
            </c:extLst>
          </c:dPt>
          <c:dPt>
            <c:idx val="3"/>
            <c:invertIfNegative val="1"/>
            <c:bubble3D val="0"/>
            <c:spPr>
              <a:solidFill>
                <a:srgbClr val="81649F"/>
              </a:solidFill>
            </c:spPr>
            <c:extLst>
              <c:ext xmlns:c16="http://schemas.microsoft.com/office/drawing/2014/chart" uri="{C3380CC4-5D6E-409C-BE32-E72D297353CC}">
                <c16:uniqueId val="{00000007-C227-4ECD-8D53-41F43AE46E82}"/>
              </c:ext>
            </c:extLst>
          </c:dPt>
          <c:dPt>
            <c:idx val="4"/>
            <c:invertIfNegative val="1"/>
            <c:bubble3D val="0"/>
            <c:spPr>
              <a:solidFill>
                <a:srgbClr val="38ABC4"/>
              </a:solidFill>
            </c:spPr>
            <c:extLst>
              <c:ext xmlns:c16="http://schemas.microsoft.com/office/drawing/2014/chart" uri="{C3380CC4-5D6E-409C-BE32-E72D297353CC}">
                <c16:uniqueId val="{00000009-C227-4ECD-8D53-41F43AE46E82}"/>
              </c:ext>
            </c:extLst>
          </c:dPt>
          <c:dLbls>
            <c:numFmt formatCode="0.00%" sourceLinked="0"/>
            <c:txPr>
              <a:bodyPr/>
              <a:lstStyle/>
              <a:p>
                <a:pPr>
                  <a:defRPr sz="1000"/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Mjög ósammála</c:v>
                </c:pt>
                <c:pt idx="1">
                  <c:v>Ósammála</c:v>
                </c:pt>
                <c:pt idx="2">
                  <c:v>Hvorki né</c:v>
                </c:pt>
                <c:pt idx="3">
                  <c:v>Sammála</c:v>
                </c:pt>
                <c:pt idx="4">
                  <c:v>Mjög sammála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0.33</c:v>
                </c:pt>
                <c:pt idx="2">
                  <c:v>0.08</c:v>
                </c:pt>
                <c:pt idx="3">
                  <c:v>0.08</c:v>
                </c:pt>
                <c:pt idx="4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227-4ECD-8D53-41F43AE46E8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rgbClr val="808080"/>
            </a:solidFill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6437120"/>
        <c:crosses val="autoZero"/>
        <c:auto val="1"/>
        <c:lblAlgn val="ctr"/>
        <c:lblOffset val="100"/>
        <c:noMultiLvlLbl val="1"/>
      </c:catAx>
      <c:valAx>
        <c:axId val="66437120"/>
        <c:scaling>
          <c:orientation val="minMax"/>
        </c:scaling>
        <c:delete val="0"/>
        <c:axPos val="l"/>
        <c:majorGridlines>
          <c:spPr>
            <a:ln>
              <a:solidFill>
                <a:srgbClr val="D8D8D8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is-I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1"/>
  <c:style val="2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invertIfNegative val="1"/>
          <c:dPt>
            <c:idx val="0"/>
            <c:invertIfNegative val="1"/>
            <c:bubble3D val="0"/>
            <c:spPr>
              <a:solidFill>
                <a:srgbClr val="4980BA"/>
              </a:solidFill>
            </c:spPr>
            <c:extLst>
              <c:ext xmlns:c16="http://schemas.microsoft.com/office/drawing/2014/chart" uri="{C3380CC4-5D6E-409C-BE32-E72D297353CC}">
                <c16:uniqueId val="{00000001-C13B-4A41-9E0B-4BB9E2AA6326}"/>
              </c:ext>
            </c:extLst>
          </c:dPt>
          <c:dPt>
            <c:idx val="1"/>
            <c:invertIfNegative val="1"/>
            <c:bubble3D val="0"/>
            <c:spPr>
              <a:solidFill>
                <a:srgbClr val="C6514E"/>
              </a:solidFill>
            </c:spPr>
            <c:extLst>
              <c:ext xmlns:c16="http://schemas.microsoft.com/office/drawing/2014/chart" uri="{C3380CC4-5D6E-409C-BE32-E72D297353CC}">
                <c16:uniqueId val="{00000003-C13B-4A41-9E0B-4BB9E2AA6326}"/>
              </c:ext>
            </c:extLst>
          </c:dPt>
          <c:dPt>
            <c:idx val="2"/>
            <c:invertIfNegative val="1"/>
            <c:bubble3D val="0"/>
            <c:spPr>
              <a:solidFill>
                <a:srgbClr val="96B95D"/>
              </a:solidFill>
            </c:spPr>
            <c:extLst>
              <c:ext xmlns:c16="http://schemas.microsoft.com/office/drawing/2014/chart" uri="{C3380CC4-5D6E-409C-BE32-E72D297353CC}">
                <c16:uniqueId val="{00000005-C13B-4A41-9E0B-4BB9E2AA6326}"/>
              </c:ext>
            </c:extLst>
          </c:dPt>
          <c:dPt>
            <c:idx val="3"/>
            <c:invertIfNegative val="1"/>
            <c:bubble3D val="0"/>
            <c:spPr>
              <a:solidFill>
                <a:srgbClr val="81649F"/>
              </a:solidFill>
            </c:spPr>
            <c:extLst>
              <c:ext xmlns:c16="http://schemas.microsoft.com/office/drawing/2014/chart" uri="{C3380CC4-5D6E-409C-BE32-E72D297353CC}">
                <c16:uniqueId val="{00000007-C13B-4A41-9E0B-4BB9E2AA6326}"/>
              </c:ext>
            </c:extLst>
          </c:dPt>
          <c:dPt>
            <c:idx val="4"/>
            <c:invertIfNegative val="1"/>
            <c:bubble3D val="0"/>
            <c:spPr>
              <a:solidFill>
                <a:srgbClr val="38ABC4"/>
              </a:solidFill>
            </c:spPr>
            <c:extLst>
              <c:ext xmlns:c16="http://schemas.microsoft.com/office/drawing/2014/chart" uri="{C3380CC4-5D6E-409C-BE32-E72D297353CC}">
                <c16:uniqueId val="{00000009-C13B-4A41-9E0B-4BB9E2AA6326}"/>
              </c:ext>
            </c:extLst>
          </c:dPt>
          <c:dLbls>
            <c:numFmt formatCode="0.00%" sourceLinked="0"/>
            <c:txPr>
              <a:bodyPr/>
              <a:lstStyle/>
              <a:p>
                <a:pPr>
                  <a:defRPr sz="1000"/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Mjög ósammála</c:v>
                </c:pt>
                <c:pt idx="1">
                  <c:v>Ósammála</c:v>
                </c:pt>
                <c:pt idx="2">
                  <c:v>Hvorki né</c:v>
                </c:pt>
                <c:pt idx="3">
                  <c:v>Sammála</c:v>
                </c:pt>
                <c:pt idx="4">
                  <c:v>Mjög sammála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0.09</c:v>
                </c:pt>
                <c:pt idx="3">
                  <c:v>0.27</c:v>
                </c:pt>
                <c:pt idx="4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13B-4A41-9E0B-4BB9E2AA63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rgbClr val="808080"/>
            </a:solidFill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6437120"/>
        <c:crosses val="autoZero"/>
        <c:auto val="1"/>
        <c:lblAlgn val="ctr"/>
        <c:lblOffset val="100"/>
        <c:noMultiLvlLbl val="1"/>
      </c:catAx>
      <c:valAx>
        <c:axId val="66437120"/>
        <c:scaling>
          <c:orientation val="minMax"/>
        </c:scaling>
        <c:delete val="0"/>
        <c:axPos val="l"/>
        <c:majorGridlines>
          <c:spPr>
            <a:ln>
              <a:solidFill>
                <a:srgbClr val="D8D8D8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is-I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1"/>
  <c:style val="2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invertIfNegative val="1"/>
          <c:dPt>
            <c:idx val="0"/>
            <c:invertIfNegative val="1"/>
            <c:bubble3D val="0"/>
            <c:spPr>
              <a:solidFill>
                <a:srgbClr val="4980BA"/>
              </a:solidFill>
            </c:spPr>
            <c:extLst>
              <c:ext xmlns:c16="http://schemas.microsoft.com/office/drawing/2014/chart" uri="{C3380CC4-5D6E-409C-BE32-E72D297353CC}">
                <c16:uniqueId val="{00000001-CC60-4771-9975-CAE09ED7B2A8}"/>
              </c:ext>
            </c:extLst>
          </c:dPt>
          <c:dPt>
            <c:idx val="1"/>
            <c:invertIfNegative val="1"/>
            <c:bubble3D val="0"/>
            <c:spPr>
              <a:solidFill>
                <a:srgbClr val="C6514E"/>
              </a:solidFill>
            </c:spPr>
            <c:extLst>
              <c:ext xmlns:c16="http://schemas.microsoft.com/office/drawing/2014/chart" uri="{C3380CC4-5D6E-409C-BE32-E72D297353CC}">
                <c16:uniqueId val="{00000003-CC60-4771-9975-CAE09ED7B2A8}"/>
              </c:ext>
            </c:extLst>
          </c:dPt>
          <c:dPt>
            <c:idx val="2"/>
            <c:invertIfNegative val="1"/>
            <c:bubble3D val="0"/>
            <c:spPr>
              <a:solidFill>
                <a:srgbClr val="96B95D"/>
              </a:solidFill>
            </c:spPr>
            <c:extLst>
              <c:ext xmlns:c16="http://schemas.microsoft.com/office/drawing/2014/chart" uri="{C3380CC4-5D6E-409C-BE32-E72D297353CC}">
                <c16:uniqueId val="{00000005-CC60-4771-9975-CAE09ED7B2A8}"/>
              </c:ext>
            </c:extLst>
          </c:dPt>
          <c:dPt>
            <c:idx val="3"/>
            <c:invertIfNegative val="1"/>
            <c:bubble3D val="0"/>
            <c:spPr>
              <a:solidFill>
                <a:srgbClr val="81649F"/>
              </a:solidFill>
            </c:spPr>
            <c:extLst>
              <c:ext xmlns:c16="http://schemas.microsoft.com/office/drawing/2014/chart" uri="{C3380CC4-5D6E-409C-BE32-E72D297353CC}">
                <c16:uniqueId val="{00000007-CC60-4771-9975-CAE09ED7B2A8}"/>
              </c:ext>
            </c:extLst>
          </c:dPt>
          <c:dPt>
            <c:idx val="4"/>
            <c:invertIfNegative val="1"/>
            <c:bubble3D val="0"/>
            <c:spPr>
              <a:solidFill>
                <a:srgbClr val="38ABC4"/>
              </a:solidFill>
            </c:spPr>
            <c:extLst>
              <c:ext xmlns:c16="http://schemas.microsoft.com/office/drawing/2014/chart" uri="{C3380CC4-5D6E-409C-BE32-E72D297353CC}">
                <c16:uniqueId val="{00000009-CC60-4771-9975-CAE09ED7B2A8}"/>
              </c:ext>
            </c:extLst>
          </c:dPt>
          <c:dLbls>
            <c:numFmt formatCode="0.00%" sourceLinked="0"/>
            <c:txPr>
              <a:bodyPr/>
              <a:lstStyle/>
              <a:p>
                <a:pPr>
                  <a:defRPr sz="1000"/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Mjög ósammála</c:v>
                </c:pt>
                <c:pt idx="1">
                  <c:v>Ósammála</c:v>
                </c:pt>
                <c:pt idx="2">
                  <c:v>Hvorki né</c:v>
                </c:pt>
                <c:pt idx="3">
                  <c:v>Sammála</c:v>
                </c:pt>
                <c:pt idx="4">
                  <c:v>Mjög sammála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0.17</c:v>
                </c:pt>
                <c:pt idx="4">
                  <c:v>0.83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CC60-4771-9975-CAE09ED7B2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rgbClr val="808080"/>
            </a:solidFill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6437120"/>
        <c:crosses val="autoZero"/>
        <c:auto val="1"/>
        <c:lblAlgn val="ctr"/>
        <c:lblOffset val="100"/>
        <c:noMultiLvlLbl val="1"/>
      </c:catAx>
      <c:valAx>
        <c:axId val="66437120"/>
        <c:scaling>
          <c:orientation val="minMax"/>
        </c:scaling>
        <c:delete val="0"/>
        <c:axPos val="l"/>
        <c:majorGridlines>
          <c:spPr>
            <a:ln>
              <a:solidFill>
                <a:srgbClr val="D8D8D8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is-I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1"/>
  <c:style val="2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invertIfNegative val="1"/>
          <c:dPt>
            <c:idx val="0"/>
            <c:invertIfNegative val="1"/>
            <c:bubble3D val="0"/>
            <c:spPr>
              <a:solidFill>
                <a:srgbClr val="4980BA"/>
              </a:solidFill>
            </c:spPr>
            <c:extLst>
              <c:ext xmlns:c16="http://schemas.microsoft.com/office/drawing/2014/chart" uri="{C3380CC4-5D6E-409C-BE32-E72D297353CC}">
                <c16:uniqueId val="{00000001-1D7D-4DE7-9E19-7B8682CD3260}"/>
              </c:ext>
            </c:extLst>
          </c:dPt>
          <c:dPt>
            <c:idx val="1"/>
            <c:invertIfNegative val="1"/>
            <c:bubble3D val="0"/>
            <c:spPr>
              <a:solidFill>
                <a:srgbClr val="C6514E"/>
              </a:solidFill>
            </c:spPr>
            <c:extLst>
              <c:ext xmlns:c16="http://schemas.microsoft.com/office/drawing/2014/chart" uri="{C3380CC4-5D6E-409C-BE32-E72D297353CC}">
                <c16:uniqueId val="{00000003-1D7D-4DE7-9E19-7B8682CD3260}"/>
              </c:ext>
            </c:extLst>
          </c:dPt>
          <c:dPt>
            <c:idx val="2"/>
            <c:invertIfNegative val="1"/>
            <c:bubble3D val="0"/>
            <c:spPr>
              <a:solidFill>
                <a:srgbClr val="96B95D"/>
              </a:solidFill>
            </c:spPr>
            <c:extLst>
              <c:ext xmlns:c16="http://schemas.microsoft.com/office/drawing/2014/chart" uri="{C3380CC4-5D6E-409C-BE32-E72D297353CC}">
                <c16:uniqueId val="{00000005-1D7D-4DE7-9E19-7B8682CD3260}"/>
              </c:ext>
            </c:extLst>
          </c:dPt>
          <c:dPt>
            <c:idx val="3"/>
            <c:invertIfNegative val="1"/>
            <c:bubble3D val="0"/>
            <c:spPr>
              <a:solidFill>
                <a:srgbClr val="81649F"/>
              </a:solidFill>
            </c:spPr>
            <c:extLst>
              <c:ext xmlns:c16="http://schemas.microsoft.com/office/drawing/2014/chart" uri="{C3380CC4-5D6E-409C-BE32-E72D297353CC}">
                <c16:uniqueId val="{00000007-1D7D-4DE7-9E19-7B8682CD3260}"/>
              </c:ext>
            </c:extLst>
          </c:dPt>
          <c:dPt>
            <c:idx val="4"/>
            <c:invertIfNegative val="1"/>
            <c:bubble3D val="0"/>
            <c:spPr>
              <a:solidFill>
                <a:srgbClr val="38ABC4"/>
              </a:solidFill>
            </c:spPr>
            <c:extLst>
              <c:ext xmlns:c16="http://schemas.microsoft.com/office/drawing/2014/chart" uri="{C3380CC4-5D6E-409C-BE32-E72D297353CC}">
                <c16:uniqueId val="{00000009-1D7D-4DE7-9E19-7B8682CD3260}"/>
              </c:ext>
            </c:extLst>
          </c:dPt>
          <c:dPt>
            <c:idx val="5"/>
            <c:invertIfNegative val="1"/>
            <c:bubble3D val="0"/>
            <c:spPr>
              <a:solidFill>
                <a:srgbClr val="4980BA"/>
              </a:solidFill>
            </c:spPr>
            <c:extLst>
              <c:ext xmlns:c16="http://schemas.microsoft.com/office/drawing/2014/chart" uri="{C3380CC4-5D6E-409C-BE32-E72D297353CC}">
                <c16:uniqueId val="{0000000B-1D7D-4DE7-9E19-7B8682CD3260}"/>
              </c:ext>
            </c:extLst>
          </c:dPt>
          <c:dPt>
            <c:idx val="6"/>
            <c:invertIfNegative val="1"/>
            <c:bubble3D val="0"/>
            <c:spPr>
              <a:solidFill>
                <a:srgbClr val="C6514E"/>
              </a:solidFill>
            </c:spPr>
            <c:extLst>
              <c:ext xmlns:c16="http://schemas.microsoft.com/office/drawing/2014/chart" uri="{C3380CC4-5D6E-409C-BE32-E72D297353CC}">
                <c16:uniqueId val="{0000000D-1D7D-4DE7-9E19-7B8682CD3260}"/>
              </c:ext>
            </c:extLst>
          </c:dPt>
          <c:dPt>
            <c:idx val="7"/>
            <c:invertIfNegative val="1"/>
            <c:bubble3D val="0"/>
            <c:spPr>
              <a:solidFill>
                <a:srgbClr val="96B95D"/>
              </a:solidFill>
            </c:spPr>
            <c:extLst>
              <c:ext xmlns:c16="http://schemas.microsoft.com/office/drawing/2014/chart" uri="{C3380CC4-5D6E-409C-BE32-E72D297353CC}">
                <c16:uniqueId val="{0000000F-1D7D-4DE7-9E19-7B8682CD3260}"/>
              </c:ext>
            </c:extLst>
          </c:dPt>
          <c:dPt>
            <c:idx val="8"/>
            <c:invertIfNegative val="1"/>
            <c:bubble3D val="0"/>
            <c:spPr>
              <a:solidFill>
                <a:srgbClr val="81649F"/>
              </a:solidFill>
            </c:spPr>
            <c:extLst>
              <c:ext xmlns:c16="http://schemas.microsoft.com/office/drawing/2014/chart" uri="{C3380CC4-5D6E-409C-BE32-E72D297353CC}">
                <c16:uniqueId val="{00000011-1D7D-4DE7-9E19-7B8682CD3260}"/>
              </c:ext>
            </c:extLst>
          </c:dPt>
          <c:dPt>
            <c:idx val="9"/>
            <c:invertIfNegative val="1"/>
            <c:bubble3D val="0"/>
            <c:spPr>
              <a:solidFill>
                <a:srgbClr val="38ABC4"/>
              </a:solidFill>
            </c:spPr>
            <c:extLst>
              <c:ext xmlns:c16="http://schemas.microsoft.com/office/drawing/2014/chart" uri="{C3380CC4-5D6E-409C-BE32-E72D297353CC}">
                <c16:uniqueId val="{00000013-1D7D-4DE7-9E19-7B8682CD3260}"/>
              </c:ext>
            </c:extLst>
          </c:dPt>
          <c:dPt>
            <c:idx val="10"/>
            <c:invertIfNegative val="1"/>
            <c:bubble3D val="0"/>
            <c:spPr>
              <a:solidFill>
                <a:srgbClr val="4980BA"/>
              </a:solidFill>
            </c:spPr>
            <c:extLst>
              <c:ext xmlns:c16="http://schemas.microsoft.com/office/drawing/2014/chart" uri="{C3380CC4-5D6E-409C-BE32-E72D297353CC}">
                <c16:uniqueId val="{00000015-1D7D-4DE7-9E19-7B8682CD3260}"/>
              </c:ext>
            </c:extLst>
          </c:dPt>
          <c:dPt>
            <c:idx val="11"/>
            <c:invertIfNegative val="1"/>
            <c:bubble3D val="0"/>
            <c:spPr>
              <a:solidFill>
                <a:srgbClr val="C6514E"/>
              </a:solidFill>
            </c:spPr>
            <c:extLst>
              <c:ext xmlns:c16="http://schemas.microsoft.com/office/drawing/2014/chart" uri="{C3380CC4-5D6E-409C-BE32-E72D297353CC}">
                <c16:uniqueId val="{00000017-1D7D-4DE7-9E19-7B8682CD3260}"/>
              </c:ext>
            </c:extLst>
          </c:dPt>
          <c:dLbls>
            <c:txPr>
              <a:bodyPr/>
              <a:lstStyle/>
              <a:p>
                <a:pPr>
                  <a:defRPr sz="1000"/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Sheet1!$A$2:$A$13</c:f>
              <c:strCache>
                <c:ptCount val="12"/>
                <c:pt idx="0">
                  <c:v>1. Ég er ánægð/ur með dagforeldri barnsins míns</c:v>
                </c:pt>
                <c:pt idx="1">
                  <c:v>2. Barninu mínu líður vel hjá dagforeldrinu</c:v>
                </c:pt>
                <c:pt idx="2">
                  <c:v>3. Mér finnst aðbúnaður (húsnæði, búnaður) í daggæslu</c:v>
                </c:pt>
                <c:pt idx="3">
                  <c:v>4. Dagforeldri sinnir þeim þáttum vel sem tryggja eig</c:v>
                </c:pt>
                <c:pt idx="4">
                  <c:v>5. Ég fæ daglegar upplýsingar um hvernig gæslan hefur</c:v>
                </c:pt>
                <c:pt idx="5">
                  <c:v>6. Dagforeldri miðar kröfur sínar til barnsins við þa</c:v>
                </c:pt>
                <c:pt idx="6">
                  <c:v>7. Ég er ánægð/ur með matinn sem barn mitt fær í dagg</c:v>
                </c:pt>
                <c:pt idx="7">
                  <c:v>8. Dagforeldri hugar vel að þáttum sem snúa að andleg</c:v>
                </c:pt>
                <c:pt idx="8">
                  <c:v>9. Dagforeldri hugar vel að þáttum sem snúa að líkaml</c:v>
                </c:pt>
                <c:pt idx="9">
                  <c:v>10. Forföll dagforeldris eru ekki íþyngjandi fyrir mig</c:v>
                </c:pt>
                <c:pt idx="10">
                  <c:v>11. Ef upp koma ágreiningsatrið við dagforeldri gengur</c:v>
                </c:pt>
                <c:pt idx="11">
                  <c:v>12. Ég er ánægð/ur með samband mitt við dagforeldri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4.83</c:v>
                </c:pt>
                <c:pt idx="1">
                  <c:v>4.75</c:v>
                </c:pt>
                <c:pt idx="2">
                  <c:v>4.5</c:v>
                </c:pt>
                <c:pt idx="3">
                  <c:v>4.5</c:v>
                </c:pt>
                <c:pt idx="4">
                  <c:v>4.67</c:v>
                </c:pt>
                <c:pt idx="5">
                  <c:v>4.5</c:v>
                </c:pt>
                <c:pt idx="6">
                  <c:v>4.58</c:v>
                </c:pt>
                <c:pt idx="7">
                  <c:v>4.42</c:v>
                </c:pt>
                <c:pt idx="8">
                  <c:v>4.42</c:v>
                </c:pt>
                <c:pt idx="9">
                  <c:v>3.75</c:v>
                </c:pt>
                <c:pt idx="10">
                  <c:v>4.55</c:v>
                </c:pt>
                <c:pt idx="11">
                  <c:v>4.83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1D7D-4DE7-9E19-7B8682CD32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rgbClr val="808080"/>
            </a:solidFill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6437120"/>
        <c:crosses val="autoZero"/>
        <c:auto val="1"/>
        <c:lblAlgn val="ctr"/>
        <c:lblOffset val="100"/>
        <c:noMultiLvlLbl val="1"/>
      </c:catAx>
      <c:valAx>
        <c:axId val="66437120"/>
        <c:scaling>
          <c:orientation val="minMax"/>
        </c:scaling>
        <c:delete val="0"/>
        <c:axPos val="l"/>
        <c:majorGridlines>
          <c:spPr>
            <a:ln>
              <a:solidFill>
                <a:srgbClr val="D8D8D8"/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is-I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1"/>
  <c:style val="2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invertIfNegative val="1"/>
          <c:dPt>
            <c:idx val="0"/>
            <c:invertIfNegative val="1"/>
            <c:bubble3D val="0"/>
            <c:spPr>
              <a:solidFill>
                <a:srgbClr val="4980BA"/>
              </a:solidFill>
            </c:spPr>
            <c:extLst>
              <c:ext xmlns:c16="http://schemas.microsoft.com/office/drawing/2014/chart" uri="{C3380CC4-5D6E-409C-BE32-E72D297353CC}">
                <c16:uniqueId val="{00000001-6AA9-4EC7-A9FC-DF1F5B404B62}"/>
              </c:ext>
            </c:extLst>
          </c:dPt>
          <c:dPt>
            <c:idx val="1"/>
            <c:invertIfNegative val="1"/>
            <c:bubble3D val="0"/>
            <c:spPr>
              <a:solidFill>
                <a:srgbClr val="C6514E"/>
              </a:solidFill>
            </c:spPr>
            <c:extLst>
              <c:ext xmlns:c16="http://schemas.microsoft.com/office/drawing/2014/chart" uri="{C3380CC4-5D6E-409C-BE32-E72D297353CC}">
                <c16:uniqueId val="{00000003-6AA9-4EC7-A9FC-DF1F5B404B62}"/>
              </c:ext>
            </c:extLst>
          </c:dPt>
          <c:dPt>
            <c:idx val="2"/>
            <c:invertIfNegative val="1"/>
            <c:bubble3D val="0"/>
            <c:spPr>
              <a:solidFill>
                <a:srgbClr val="96B95D"/>
              </a:solidFill>
            </c:spPr>
            <c:extLst>
              <c:ext xmlns:c16="http://schemas.microsoft.com/office/drawing/2014/chart" uri="{C3380CC4-5D6E-409C-BE32-E72D297353CC}">
                <c16:uniqueId val="{00000005-6AA9-4EC7-A9FC-DF1F5B404B62}"/>
              </c:ext>
            </c:extLst>
          </c:dPt>
          <c:dPt>
            <c:idx val="3"/>
            <c:invertIfNegative val="1"/>
            <c:bubble3D val="0"/>
            <c:spPr>
              <a:solidFill>
                <a:srgbClr val="81649F"/>
              </a:solidFill>
            </c:spPr>
            <c:extLst>
              <c:ext xmlns:c16="http://schemas.microsoft.com/office/drawing/2014/chart" uri="{C3380CC4-5D6E-409C-BE32-E72D297353CC}">
                <c16:uniqueId val="{00000007-6AA9-4EC7-A9FC-DF1F5B404B62}"/>
              </c:ext>
            </c:extLst>
          </c:dPt>
          <c:dPt>
            <c:idx val="4"/>
            <c:invertIfNegative val="1"/>
            <c:bubble3D val="0"/>
            <c:spPr>
              <a:solidFill>
                <a:srgbClr val="38ABC4"/>
              </a:solidFill>
            </c:spPr>
            <c:extLst>
              <c:ext xmlns:c16="http://schemas.microsoft.com/office/drawing/2014/chart" uri="{C3380CC4-5D6E-409C-BE32-E72D297353CC}">
                <c16:uniqueId val="{00000009-6AA9-4EC7-A9FC-DF1F5B404B62}"/>
              </c:ext>
            </c:extLst>
          </c:dPt>
          <c:dLbls>
            <c:numFmt formatCode="0.00%" sourceLinked="0"/>
            <c:txPr>
              <a:bodyPr/>
              <a:lstStyle/>
              <a:p>
                <a:pPr>
                  <a:defRPr sz="1000"/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Mjög ósammála</c:v>
                </c:pt>
                <c:pt idx="1">
                  <c:v>Ósammála</c:v>
                </c:pt>
                <c:pt idx="2">
                  <c:v>Hvorki né</c:v>
                </c:pt>
                <c:pt idx="3">
                  <c:v>Sammála</c:v>
                </c:pt>
                <c:pt idx="4">
                  <c:v>Mjög sammála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0.17</c:v>
                </c:pt>
                <c:pt idx="4">
                  <c:v>0.83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AA9-4EC7-A9FC-DF1F5B404B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rgbClr val="808080"/>
            </a:solidFill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6437120"/>
        <c:crosses val="autoZero"/>
        <c:auto val="1"/>
        <c:lblAlgn val="ctr"/>
        <c:lblOffset val="100"/>
        <c:noMultiLvlLbl val="1"/>
      </c:catAx>
      <c:valAx>
        <c:axId val="66437120"/>
        <c:scaling>
          <c:orientation val="minMax"/>
        </c:scaling>
        <c:delete val="0"/>
        <c:axPos val="l"/>
        <c:majorGridlines>
          <c:spPr>
            <a:ln>
              <a:solidFill>
                <a:srgbClr val="D8D8D8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is-I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1"/>
  <c:style val="2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invertIfNegative val="1"/>
          <c:dPt>
            <c:idx val="0"/>
            <c:invertIfNegative val="1"/>
            <c:bubble3D val="0"/>
            <c:spPr>
              <a:solidFill>
                <a:srgbClr val="4980BA"/>
              </a:solidFill>
            </c:spPr>
            <c:extLst>
              <c:ext xmlns:c16="http://schemas.microsoft.com/office/drawing/2014/chart" uri="{C3380CC4-5D6E-409C-BE32-E72D297353CC}">
                <c16:uniqueId val="{00000001-45D9-41A7-A847-E20ABACA8686}"/>
              </c:ext>
            </c:extLst>
          </c:dPt>
          <c:dPt>
            <c:idx val="1"/>
            <c:invertIfNegative val="1"/>
            <c:bubble3D val="0"/>
            <c:spPr>
              <a:solidFill>
                <a:srgbClr val="C6514E"/>
              </a:solidFill>
            </c:spPr>
            <c:extLst>
              <c:ext xmlns:c16="http://schemas.microsoft.com/office/drawing/2014/chart" uri="{C3380CC4-5D6E-409C-BE32-E72D297353CC}">
                <c16:uniqueId val="{00000003-45D9-41A7-A847-E20ABACA8686}"/>
              </c:ext>
            </c:extLst>
          </c:dPt>
          <c:dPt>
            <c:idx val="2"/>
            <c:invertIfNegative val="1"/>
            <c:bubble3D val="0"/>
            <c:spPr>
              <a:solidFill>
                <a:srgbClr val="96B95D"/>
              </a:solidFill>
            </c:spPr>
            <c:extLst>
              <c:ext xmlns:c16="http://schemas.microsoft.com/office/drawing/2014/chart" uri="{C3380CC4-5D6E-409C-BE32-E72D297353CC}">
                <c16:uniqueId val="{00000005-45D9-41A7-A847-E20ABACA8686}"/>
              </c:ext>
            </c:extLst>
          </c:dPt>
          <c:dPt>
            <c:idx val="3"/>
            <c:invertIfNegative val="1"/>
            <c:bubble3D val="0"/>
            <c:spPr>
              <a:solidFill>
                <a:srgbClr val="81649F"/>
              </a:solidFill>
            </c:spPr>
            <c:extLst>
              <c:ext xmlns:c16="http://schemas.microsoft.com/office/drawing/2014/chart" uri="{C3380CC4-5D6E-409C-BE32-E72D297353CC}">
                <c16:uniqueId val="{00000007-45D9-41A7-A847-E20ABACA8686}"/>
              </c:ext>
            </c:extLst>
          </c:dPt>
          <c:dPt>
            <c:idx val="4"/>
            <c:invertIfNegative val="1"/>
            <c:bubble3D val="0"/>
            <c:spPr>
              <a:solidFill>
                <a:srgbClr val="38ABC4"/>
              </a:solidFill>
            </c:spPr>
            <c:extLst>
              <c:ext xmlns:c16="http://schemas.microsoft.com/office/drawing/2014/chart" uri="{C3380CC4-5D6E-409C-BE32-E72D297353CC}">
                <c16:uniqueId val="{00000009-45D9-41A7-A847-E20ABACA8686}"/>
              </c:ext>
            </c:extLst>
          </c:dPt>
          <c:dLbls>
            <c:numFmt formatCode="0.00%" sourceLinked="0"/>
            <c:txPr>
              <a:bodyPr/>
              <a:lstStyle/>
              <a:p>
                <a:pPr>
                  <a:defRPr sz="1000"/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Mjög ósammála</c:v>
                </c:pt>
                <c:pt idx="1">
                  <c:v>Ósammála</c:v>
                </c:pt>
                <c:pt idx="2">
                  <c:v>Hvorki né</c:v>
                </c:pt>
                <c:pt idx="3">
                  <c:v>Sammála</c:v>
                </c:pt>
                <c:pt idx="4">
                  <c:v>Mjög sammála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0.08</c:v>
                </c:pt>
                <c:pt idx="3">
                  <c:v>0.08</c:v>
                </c:pt>
                <c:pt idx="4">
                  <c:v>0.83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5D9-41A7-A847-E20ABACA86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rgbClr val="808080"/>
            </a:solidFill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6437120"/>
        <c:crosses val="autoZero"/>
        <c:auto val="1"/>
        <c:lblAlgn val="ctr"/>
        <c:lblOffset val="100"/>
        <c:noMultiLvlLbl val="1"/>
      </c:catAx>
      <c:valAx>
        <c:axId val="66437120"/>
        <c:scaling>
          <c:orientation val="minMax"/>
        </c:scaling>
        <c:delete val="0"/>
        <c:axPos val="l"/>
        <c:majorGridlines>
          <c:spPr>
            <a:ln>
              <a:solidFill>
                <a:srgbClr val="D8D8D8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is-I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1"/>
  <c:style val="2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invertIfNegative val="1"/>
          <c:dPt>
            <c:idx val="0"/>
            <c:invertIfNegative val="1"/>
            <c:bubble3D val="0"/>
            <c:spPr>
              <a:solidFill>
                <a:srgbClr val="4980BA"/>
              </a:solidFill>
            </c:spPr>
            <c:extLst>
              <c:ext xmlns:c16="http://schemas.microsoft.com/office/drawing/2014/chart" uri="{C3380CC4-5D6E-409C-BE32-E72D297353CC}">
                <c16:uniqueId val="{00000001-63CB-4C41-AE92-0DED9F6FF446}"/>
              </c:ext>
            </c:extLst>
          </c:dPt>
          <c:dPt>
            <c:idx val="1"/>
            <c:invertIfNegative val="1"/>
            <c:bubble3D val="0"/>
            <c:spPr>
              <a:solidFill>
                <a:srgbClr val="C6514E"/>
              </a:solidFill>
            </c:spPr>
            <c:extLst>
              <c:ext xmlns:c16="http://schemas.microsoft.com/office/drawing/2014/chart" uri="{C3380CC4-5D6E-409C-BE32-E72D297353CC}">
                <c16:uniqueId val="{00000003-63CB-4C41-AE92-0DED9F6FF446}"/>
              </c:ext>
            </c:extLst>
          </c:dPt>
          <c:dPt>
            <c:idx val="2"/>
            <c:invertIfNegative val="1"/>
            <c:bubble3D val="0"/>
            <c:spPr>
              <a:solidFill>
                <a:srgbClr val="96B95D"/>
              </a:solidFill>
            </c:spPr>
            <c:extLst>
              <c:ext xmlns:c16="http://schemas.microsoft.com/office/drawing/2014/chart" uri="{C3380CC4-5D6E-409C-BE32-E72D297353CC}">
                <c16:uniqueId val="{00000005-63CB-4C41-AE92-0DED9F6FF446}"/>
              </c:ext>
            </c:extLst>
          </c:dPt>
          <c:dPt>
            <c:idx val="3"/>
            <c:invertIfNegative val="1"/>
            <c:bubble3D val="0"/>
            <c:spPr>
              <a:solidFill>
                <a:srgbClr val="81649F"/>
              </a:solidFill>
            </c:spPr>
            <c:extLst>
              <c:ext xmlns:c16="http://schemas.microsoft.com/office/drawing/2014/chart" uri="{C3380CC4-5D6E-409C-BE32-E72D297353CC}">
                <c16:uniqueId val="{00000007-63CB-4C41-AE92-0DED9F6FF446}"/>
              </c:ext>
            </c:extLst>
          </c:dPt>
          <c:dPt>
            <c:idx val="4"/>
            <c:invertIfNegative val="1"/>
            <c:bubble3D val="0"/>
            <c:spPr>
              <a:solidFill>
                <a:srgbClr val="38ABC4"/>
              </a:solidFill>
            </c:spPr>
            <c:extLst>
              <c:ext xmlns:c16="http://schemas.microsoft.com/office/drawing/2014/chart" uri="{C3380CC4-5D6E-409C-BE32-E72D297353CC}">
                <c16:uniqueId val="{00000009-63CB-4C41-AE92-0DED9F6FF446}"/>
              </c:ext>
            </c:extLst>
          </c:dPt>
          <c:dLbls>
            <c:numFmt formatCode="0.00%" sourceLinked="0"/>
            <c:txPr>
              <a:bodyPr/>
              <a:lstStyle/>
              <a:p>
                <a:pPr>
                  <a:defRPr sz="1000"/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Mjög ósammála</c:v>
                </c:pt>
                <c:pt idx="1">
                  <c:v>Ósammála</c:v>
                </c:pt>
                <c:pt idx="2">
                  <c:v>Hvorki né</c:v>
                </c:pt>
                <c:pt idx="3">
                  <c:v>Sammála</c:v>
                </c:pt>
                <c:pt idx="4">
                  <c:v>Mjög sammála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0.5</c:v>
                </c:pt>
                <c:pt idx="4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3CB-4C41-AE92-0DED9F6FF4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rgbClr val="808080"/>
            </a:solidFill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6437120"/>
        <c:crosses val="autoZero"/>
        <c:auto val="1"/>
        <c:lblAlgn val="ctr"/>
        <c:lblOffset val="100"/>
        <c:noMultiLvlLbl val="1"/>
      </c:catAx>
      <c:valAx>
        <c:axId val="66437120"/>
        <c:scaling>
          <c:orientation val="minMax"/>
        </c:scaling>
        <c:delete val="0"/>
        <c:axPos val="l"/>
        <c:majorGridlines>
          <c:spPr>
            <a:ln>
              <a:solidFill>
                <a:srgbClr val="D8D8D8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is-I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1"/>
  <c:style val="2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invertIfNegative val="1"/>
          <c:dPt>
            <c:idx val="0"/>
            <c:invertIfNegative val="1"/>
            <c:bubble3D val="0"/>
            <c:spPr>
              <a:solidFill>
                <a:srgbClr val="4980BA"/>
              </a:solidFill>
            </c:spPr>
            <c:extLst>
              <c:ext xmlns:c16="http://schemas.microsoft.com/office/drawing/2014/chart" uri="{C3380CC4-5D6E-409C-BE32-E72D297353CC}">
                <c16:uniqueId val="{00000001-A793-462C-8A41-2690EB80148F}"/>
              </c:ext>
            </c:extLst>
          </c:dPt>
          <c:dPt>
            <c:idx val="1"/>
            <c:invertIfNegative val="1"/>
            <c:bubble3D val="0"/>
            <c:spPr>
              <a:solidFill>
                <a:srgbClr val="C6514E"/>
              </a:solidFill>
            </c:spPr>
            <c:extLst>
              <c:ext xmlns:c16="http://schemas.microsoft.com/office/drawing/2014/chart" uri="{C3380CC4-5D6E-409C-BE32-E72D297353CC}">
                <c16:uniqueId val="{00000003-A793-462C-8A41-2690EB80148F}"/>
              </c:ext>
            </c:extLst>
          </c:dPt>
          <c:dPt>
            <c:idx val="2"/>
            <c:invertIfNegative val="1"/>
            <c:bubble3D val="0"/>
            <c:spPr>
              <a:solidFill>
                <a:srgbClr val="96B95D"/>
              </a:solidFill>
            </c:spPr>
            <c:extLst>
              <c:ext xmlns:c16="http://schemas.microsoft.com/office/drawing/2014/chart" uri="{C3380CC4-5D6E-409C-BE32-E72D297353CC}">
                <c16:uniqueId val="{00000005-A793-462C-8A41-2690EB80148F}"/>
              </c:ext>
            </c:extLst>
          </c:dPt>
          <c:dPt>
            <c:idx val="3"/>
            <c:invertIfNegative val="1"/>
            <c:bubble3D val="0"/>
            <c:spPr>
              <a:solidFill>
                <a:srgbClr val="81649F"/>
              </a:solidFill>
            </c:spPr>
            <c:extLst>
              <c:ext xmlns:c16="http://schemas.microsoft.com/office/drawing/2014/chart" uri="{C3380CC4-5D6E-409C-BE32-E72D297353CC}">
                <c16:uniqueId val="{00000007-A793-462C-8A41-2690EB80148F}"/>
              </c:ext>
            </c:extLst>
          </c:dPt>
          <c:dPt>
            <c:idx val="4"/>
            <c:invertIfNegative val="1"/>
            <c:bubble3D val="0"/>
            <c:spPr>
              <a:solidFill>
                <a:srgbClr val="38ABC4"/>
              </a:solidFill>
            </c:spPr>
            <c:extLst>
              <c:ext xmlns:c16="http://schemas.microsoft.com/office/drawing/2014/chart" uri="{C3380CC4-5D6E-409C-BE32-E72D297353CC}">
                <c16:uniqueId val="{00000009-A793-462C-8A41-2690EB80148F}"/>
              </c:ext>
            </c:extLst>
          </c:dPt>
          <c:dLbls>
            <c:numFmt formatCode="0.00%" sourceLinked="0"/>
            <c:txPr>
              <a:bodyPr/>
              <a:lstStyle/>
              <a:p>
                <a:pPr>
                  <a:defRPr sz="1000"/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Mjög ósammála</c:v>
                </c:pt>
                <c:pt idx="1">
                  <c:v>Ósammála</c:v>
                </c:pt>
                <c:pt idx="2">
                  <c:v>Hvorki né</c:v>
                </c:pt>
                <c:pt idx="3">
                  <c:v>Sammála</c:v>
                </c:pt>
                <c:pt idx="4">
                  <c:v>Mjög sammála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0.5</c:v>
                </c:pt>
                <c:pt idx="4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793-462C-8A41-2690EB8014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rgbClr val="808080"/>
            </a:solidFill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6437120"/>
        <c:crosses val="autoZero"/>
        <c:auto val="1"/>
        <c:lblAlgn val="ctr"/>
        <c:lblOffset val="100"/>
        <c:noMultiLvlLbl val="1"/>
      </c:catAx>
      <c:valAx>
        <c:axId val="66437120"/>
        <c:scaling>
          <c:orientation val="minMax"/>
        </c:scaling>
        <c:delete val="0"/>
        <c:axPos val="l"/>
        <c:majorGridlines>
          <c:spPr>
            <a:ln>
              <a:solidFill>
                <a:srgbClr val="D8D8D8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is-I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1"/>
  <c:style val="2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invertIfNegative val="1"/>
          <c:dPt>
            <c:idx val="0"/>
            <c:invertIfNegative val="1"/>
            <c:bubble3D val="0"/>
            <c:spPr>
              <a:solidFill>
                <a:srgbClr val="4980BA"/>
              </a:solidFill>
            </c:spPr>
            <c:extLst>
              <c:ext xmlns:c16="http://schemas.microsoft.com/office/drawing/2014/chart" uri="{C3380CC4-5D6E-409C-BE32-E72D297353CC}">
                <c16:uniqueId val="{00000001-462C-48D8-B2BE-5B149103CD5A}"/>
              </c:ext>
            </c:extLst>
          </c:dPt>
          <c:dPt>
            <c:idx val="1"/>
            <c:invertIfNegative val="1"/>
            <c:bubble3D val="0"/>
            <c:spPr>
              <a:solidFill>
                <a:srgbClr val="C6514E"/>
              </a:solidFill>
            </c:spPr>
            <c:extLst>
              <c:ext xmlns:c16="http://schemas.microsoft.com/office/drawing/2014/chart" uri="{C3380CC4-5D6E-409C-BE32-E72D297353CC}">
                <c16:uniqueId val="{00000003-462C-48D8-B2BE-5B149103CD5A}"/>
              </c:ext>
            </c:extLst>
          </c:dPt>
          <c:dPt>
            <c:idx val="2"/>
            <c:invertIfNegative val="1"/>
            <c:bubble3D val="0"/>
            <c:spPr>
              <a:solidFill>
                <a:srgbClr val="96B95D"/>
              </a:solidFill>
            </c:spPr>
            <c:extLst>
              <c:ext xmlns:c16="http://schemas.microsoft.com/office/drawing/2014/chart" uri="{C3380CC4-5D6E-409C-BE32-E72D297353CC}">
                <c16:uniqueId val="{00000005-462C-48D8-B2BE-5B149103CD5A}"/>
              </c:ext>
            </c:extLst>
          </c:dPt>
          <c:dPt>
            <c:idx val="3"/>
            <c:invertIfNegative val="1"/>
            <c:bubble3D val="0"/>
            <c:spPr>
              <a:solidFill>
                <a:srgbClr val="81649F"/>
              </a:solidFill>
            </c:spPr>
            <c:extLst>
              <c:ext xmlns:c16="http://schemas.microsoft.com/office/drawing/2014/chart" uri="{C3380CC4-5D6E-409C-BE32-E72D297353CC}">
                <c16:uniqueId val="{00000007-462C-48D8-B2BE-5B149103CD5A}"/>
              </c:ext>
            </c:extLst>
          </c:dPt>
          <c:dPt>
            <c:idx val="4"/>
            <c:invertIfNegative val="1"/>
            <c:bubble3D val="0"/>
            <c:spPr>
              <a:solidFill>
                <a:srgbClr val="38ABC4"/>
              </a:solidFill>
            </c:spPr>
            <c:extLst>
              <c:ext xmlns:c16="http://schemas.microsoft.com/office/drawing/2014/chart" uri="{C3380CC4-5D6E-409C-BE32-E72D297353CC}">
                <c16:uniqueId val="{00000009-462C-48D8-B2BE-5B149103CD5A}"/>
              </c:ext>
            </c:extLst>
          </c:dPt>
          <c:dLbls>
            <c:numFmt formatCode="0.00%" sourceLinked="0"/>
            <c:txPr>
              <a:bodyPr/>
              <a:lstStyle/>
              <a:p>
                <a:pPr>
                  <a:defRPr sz="1000"/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Mjög ósammála</c:v>
                </c:pt>
                <c:pt idx="1">
                  <c:v>Ósammála</c:v>
                </c:pt>
                <c:pt idx="2">
                  <c:v>Hvorki né</c:v>
                </c:pt>
                <c:pt idx="3">
                  <c:v>Sammála</c:v>
                </c:pt>
                <c:pt idx="4">
                  <c:v>Mjög sammála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0.33</c:v>
                </c:pt>
                <c:pt idx="4">
                  <c:v>0.67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62C-48D8-B2BE-5B149103CD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rgbClr val="808080"/>
            </a:solidFill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6437120"/>
        <c:crosses val="autoZero"/>
        <c:auto val="1"/>
        <c:lblAlgn val="ctr"/>
        <c:lblOffset val="100"/>
        <c:noMultiLvlLbl val="1"/>
      </c:catAx>
      <c:valAx>
        <c:axId val="66437120"/>
        <c:scaling>
          <c:orientation val="minMax"/>
        </c:scaling>
        <c:delete val="0"/>
        <c:axPos val="l"/>
        <c:majorGridlines>
          <c:spPr>
            <a:ln>
              <a:solidFill>
                <a:srgbClr val="D8D8D8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is-I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1"/>
  <c:style val="2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invertIfNegative val="1"/>
          <c:dPt>
            <c:idx val="0"/>
            <c:invertIfNegative val="1"/>
            <c:bubble3D val="0"/>
            <c:spPr>
              <a:solidFill>
                <a:srgbClr val="4980BA"/>
              </a:solidFill>
            </c:spPr>
            <c:extLst>
              <c:ext xmlns:c16="http://schemas.microsoft.com/office/drawing/2014/chart" uri="{C3380CC4-5D6E-409C-BE32-E72D297353CC}">
                <c16:uniqueId val="{00000001-D4B7-4A75-8AB1-18B716A0C591}"/>
              </c:ext>
            </c:extLst>
          </c:dPt>
          <c:dPt>
            <c:idx val="1"/>
            <c:invertIfNegative val="1"/>
            <c:bubble3D val="0"/>
            <c:spPr>
              <a:solidFill>
                <a:srgbClr val="C6514E"/>
              </a:solidFill>
            </c:spPr>
            <c:extLst>
              <c:ext xmlns:c16="http://schemas.microsoft.com/office/drawing/2014/chart" uri="{C3380CC4-5D6E-409C-BE32-E72D297353CC}">
                <c16:uniqueId val="{00000003-D4B7-4A75-8AB1-18B716A0C591}"/>
              </c:ext>
            </c:extLst>
          </c:dPt>
          <c:dPt>
            <c:idx val="2"/>
            <c:invertIfNegative val="1"/>
            <c:bubble3D val="0"/>
            <c:spPr>
              <a:solidFill>
                <a:srgbClr val="96B95D"/>
              </a:solidFill>
            </c:spPr>
            <c:extLst>
              <c:ext xmlns:c16="http://schemas.microsoft.com/office/drawing/2014/chart" uri="{C3380CC4-5D6E-409C-BE32-E72D297353CC}">
                <c16:uniqueId val="{00000005-D4B7-4A75-8AB1-18B716A0C591}"/>
              </c:ext>
            </c:extLst>
          </c:dPt>
          <c:dPt>
            <c:idx val="3"/>
            <c:invertIfNegative val="1"/>
            <c:bubble3D val="0"/>
            <c:spPr>
              <a:solidFill>
                <a:srgbClr val="81649F"/>
              </a:solidFill>
            </c:spPr>
            <c:extLst>
              <c:ext xmlns:c16="http://schemas.microsoft.com/office/drawing/2014/chart" uri="{C3380CC4-5D6E-409C-BE32-E72D297353CC}">
                <c16:uniqueId val="{00000007-D4B7-4A75-8AB1-18B716A0C591}"/>
              </c:ext>
            </c:extLst>
          </c:dPt>
          <c:dPt>
            <c:idx val="4"/>
            <c:invertIfNegative val="1"/>
            <c:bubble3D val="0"/>
            <c:spPr>
              <a:solidFill>
                <a:srgbClr val="38ABC4"/>
              </a:solidFill>
            </c:spPr>
            <c:extLst>
              <c:ext xmlns:c16="http://schemas.microsoft.com/office/drawing/2014/chart" uri="{C3380CC4-5D6E-409C-BE32-E72D297353CC}">
                <c16:uniqueId val="{00000009-D4B7-4A75-8AB1-18B716A0C591}"/>
              </c:ext>
            </c:extLst>
          </c:dPt>
          <c:dLbls>
            <c:numFmt formatCode="0.00%" sourceLinked="0"/>
            <c:txPr>
              <a:bodyPr/>
              <a:lstStyle/>
              <a:p>
                <a:pPr>
                  <a:defRPr sz="1000"/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Mjög ósammála</c:v>
                </c:pt>
                <c:pt idx="1">
                  <c:v>Ósammála</c:v>
                </c:pt>
                <c:pt idx="2">
                  <c:v>Hvorki né</c:v>
                </c:pt>
                <c:pt idx="3">
                  <c:v>Sammála</c:v>
                </c:pt>
                <c:pt idx="4">
                  <c:v>Mjög sammála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0.08</c:v>
                </c:pt>
                <c:pt idx="3">
                  <c:v>0.33</c:v>
                </c:pt>
                <c:pt idx="4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4B7-4A75-8AB1-18B716A0C5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rgbClr val="808080"/>
            </a:solidFill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6437120"/>
        <c:crosses val="autoZero"/>
        <c:auto val="1"/>
        <c:lblAlgn val="ctr"/>
        <c:lblOffset val="100"/>
        <c:noMultiLvlLbl val="1"/>
      </c:catAx>
      <c:valAx>
        <c:axId val="66437120"/>
        <c:scaling>
          <c:orientation val="minMax"/>
        </c:scaling>
        <c:delete val="0"/>
        <c:axPos val="l"/>
        <c:majorGridlines>
          <c:spPr>
            <a:ln>
              <a:solidFill>
                <a:srgbClr val="D8D8D8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is-I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en-US"/>
  <c:roundedCorners val="1"/>
  <c:style val="2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invertIfNegative val="1"/>
          <c:dPt>
            <c:idx val="0"/>
            <c:invertIfNegative val="1"/>
            <c:bubble3D val="0"/>
            <c:spPr>
              <a:solidFill>
                <a:srgbClr val="4980BA"/>
              </a:solidFill>
            </c:spPr>
            <c:extLst>
              <c:ext xmlns:c16="http://schemas.microsoft.com/office/drawing/2014/chart" uri="{C3380CC4-5D6E-409C-BE32-E72D297353CC}">
                <c16:uniqueId val="{00000001-2380-4D23-B0AC-CB1A36FA34B9}"/>
              </c:ext>
            </c:extLst>
          </c:dPt>
          <c:dPt>
            <c:idx val="1"/>
            <c:invertIfNegative val="1"/>
            <c:bubble3D val="0"/>
            <c:spPr>
              <a:solidFill>
                <a:srgbClr val="C6514E"/>
              </a:solidFill>
            </c:spPr>
            <c:extLst>
              <c:ext xmlns:c16="http://schemas.microsoft.com/office/drawing/2014/chart" uri="{C3380CC4-5D6E-409C-BE32-E72D297353CC}">
                <c16:uniqueId val="{00000003-2380-4D23-B0AC-CB1A36FA34B9}"/>
              </c:ext>
            </c:extLst>
          </c:dPt>
          <c:dPt>
            <c:idx val="2"/>
            <c:invertIfNegative val="1"/>
            <c:bubble3D val="0"/>
            <c:spPr>
              <a:solidFill>
                <a:srgbClr val="96B95D"/>
              </a:solidFill>
            </c:spPr>
            <c:extLst>
              <c:ext xmlns:c16="http://schemas.microsoft.com/office/drawing/2014/chart" uri="{C3380CC4-5D6E-409C-BE32-E72D297353CC}">
                <c16:uniqueId val="{00000005-2380-4D23-B0AC-CB1A36FA34B9}"/>
              </c:ext>
            </c:extLst>
          </c:dPt>
          <c:dPt>
            <c:idx val="3"/>
            <c:invertIfNegative val="1"/>
            <c:bubble3D val="0"/>
            <c:spPr>
              <a:solidFill>
                <a:srgbClr val="81649F"/>
              </a:solidFill>
            </c:spPr>
            <c:extLst>
              <c:ext xmlns:c16="http://schemas.microsoft.com/office/drawing/2014/chart" uri="{C3380CC4-5D6E-409C-BE32-E72D297353CC}">
                <c16:uniqueId val="{00000007-2380-4D23-B0AC-CB1A36FA34B9}"/>
              </c:ext>
            </c:extLst>
          </c:dPt>
          <c:dPt>
            <c:idx val="4"/>
            <c:invertIfNegative val="1"/>
            <c:bubble3D val="0"/>
            <c:spPr>
              <a:solidFill>
                <a:srgbClr val="38ABC4"/>
              </a:solidFill>
            </c:spPr>
            <c:extLst>
              <c:ext xmlns:c16="http://schemas.microsoft.com/office/drawing/2014/chart" uri="{C3380CC4-5D6E-409C-BE32-E72D297353CC}">
                <c16:uniqueId val="{00000009-2380-4D23-B0AC-CB1A36FA34B9}"/>
              </c:ext>
            </c:extLst>
          </c:dPt>
          <c:dLbls>
            <c:numFmt formatCode="0.00%" sourceLinked="0"/>
            <c:txPr>
              <a:bodyPr/>
              <a:lstStyle/>
              <a:p>
                <a:pPr>
                  <a:defRPr sz="1000"/>
                </a:pPr>
                <a:endParaRPr lang="is-I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Mjög ósammála</c:v>
                </c:pt>
                <c:pt idx="1">
                  <c:v>Ósammála</c:v>
                </c:pt>
                <c:pt idx="2">
                  <c:v>Hvorki né</c:v>
                </c:pt>
                <c:pt idx="3">
                  <c:v>Sammála</c:v>
                </c:pt>
                <c:pt idx="4">
                  <c:v>Mjög sammála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0.42</c:v>
                </c:pt>
                <c:pt idx="4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380-4D23-B0AC-CB1A36FA34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>
            <a:solidFill>
              <a:srgbClr val="808080"/>
            </a:solidFill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6437120"/>
        <c:crosses val="autoZero"/>
        <c:auto val="1"/>
        <c:lblAlgn val="ctr"/>
        <c:lblOffset val="100"/>
        <c:noMultiLvlLbl val="1"/>
      </c:catAx>
      <c:valAx>
        <c:axId val="66437120"/>
        <c:scaling>
          <c:orientation val="minMax"/>
        </c:scaling>
        <c:delete val="0"/>
        <c:axPos val="l"/>
        <c:majorGridlines>
          <c:spPr>
            <a:ln>
              <a:solidFill>
                <a:srgbClr val="D8D8D8"/>
              </a:solidFill>
            </a:ln>
          </c:spPr>
        </c:majorGridlines>
        <c:numFmt formatCode="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200"/>
            </a:pPr>
            <a:endParaRPr lang="is-IS"/>
          </a:p>
        </c:txPr>
        <c:crossAx val="67451136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/>
      </a:pPr>
      <a:endParaRPr lang="is-I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40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502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502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61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968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371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46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634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109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47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039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407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0502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502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6143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9687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4371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4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6344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109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476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0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D0B7A-F5DD-4F40-B4CB-3B2C354B893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D0B7A-F5DD-4F40-B4CB-3B2C354B893A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1883-0942-4AA3-9DB2-9C7C3A0314B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0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37D69B91-2147-AE44-9A29-A3A04B6CEA19}" type="datetimeFigureOut">
              <a:rPr lang="en-US" smtClean="0"/>
              <a:t>11/1/2021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</a:lstStyle>
          <a:p>
            <a:fld id="{37CAF5E3-590F-234E-9775-BAC5EAE492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0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3.xml"/><Relationship Id="rId4" Type="http://schemas.openxmlformats.org/officeDocument/2006/relationships/chart" Target="../charts/char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10131"/>
              </p:ext>
            </p:extLst>
          </p:nvPr>
        </p:nvGraphicFramePr>
        <p:xfrm>
          <a:off x="285204" y="6202392"/>
          <a:ext cx="235845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0" imgH="0" progId="">
                  <p:embed/>
                </p:oleObj>
              </mc:Choice>
              <mc:Fallback>
                <p:oleObj r:id="rId2" imgW="0" imgH="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>
                      <a:xfrm>
                        <a:off x="285204" y="6202392"/>
                        <a:ext cx="2358452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New shape"/>
          <p:cNvSpPr/>
          <p:nvPr/>
        </p:nvSpPr>
        <p:spPr>
          <a:xfrm>
            <a:off x="381000" y="381000"/>
            <a:ext cx="7937500" cy="182386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en-US" sz="3500" dirty="0" err="1">
                <a:solidFill>
                  <a:srgbClr val="000000"/>
                </a:solidFill>
              </a:rPr>
              <a:t>Viðhorfskönnun</a:t>
            </a:r>
            <a:r>
              <a:rPr lang="en-US" sz="3500" dirty="0">
                <a:solidFill>
                  <a:srgbClr val="000000"/>
                </a:solidFill>
              </a:rPr>
              <a:t> </a:t>
            </a:r>
            <a:r>
              <a:rPr lang="en-US" sz="3500" dirty="0" err="1">
                <a:solidFill>
                  <a:srgbClr val="000000"/>
                </a:solidFill>
              </a:rPr>
              <a:t>forráðamanna</a:t>
            </a:r>
            <a:r>
              <a:rPr lang="en-US" sz="3500" dirty="0">
                <a:solidFill>
                  <a:srgbClr val="000000"/>
                </a:solidFill>
              </a:rPr>
              <a:t> </a:t>
            </a:r>
            <a:r>
              <a:rPr lang="en-US" sz="3500" dirty="0" err="1">
                <a:solidFill>
                  <a:srgbClr val="000000"/>
                </a:solidFill>
              </a:rPr>
              <a:t>barna</a:t>
            </a:r>
            <a:r>
              <a:rPr lang="en-US" sz="3500" dirty="0">
                <a:solidFill>
                  <a:srgbClr val="000000"/>
                </a:solidFill>
              </a:rPr>
              <a:t> </a:t>
            </a:r>
            <a:r>
              <a:rPr lang="en-US" sz="3500" dirty="0" err="1">
                <a:solidFill>
                  <a:srgbClr val="000000"/>
                </a:solidFill>
              </a:rPr>
              <a:t>hjá</a:t>
            </a:r>
            <a:r>
              <a:rPr lang="en-US" sz="3500" dirty="0">
                <a:solidFill>
                  <a:srgbClr val="000000"/>
                </a:solidFill>
              </a:rPr>
              <a:t> </a:t>
            </a:r>
            <a:r>
              <a:rPr lang="en-US" sz="3500" dirty="0" err="1">
                <a:solidFill>
                  <a:srgbClr val="000000"/>
                </a:solidFill>
              </a:rPr>
              <a:t>dagforeldrum</a:t>
            </a:r>
            <a:r>
              <a:rPr lang="en-US" sz="3500" dirty="0">
                <a:solidFill>
                  <a:srgbClr val="000000"/>
                </a:solidFill>
              </a:rPr>
              <a:t>  2021</a:t>
            </a:r>
          </a:p>
        </p:txBody>
      </p:sp>
      <p:sp>
        <p:nvSpPr>
          <p:cNvPr id="6" name="New shape"/>
          <p:cNvSpPr/>
          <p:nvPr/>
        </p:nvSpPr>
        <p:spPr>
          <a:xfrm>
            <a:off x="381000" y="1143000"/>
            <a:ext cx="7937500" cy="9525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7" name="New shape"/>
          <p:cNvSpPr/>
          <p:nvPr/>
        </p:nvSpPr>
        <p:spPr>
          <a:xfrm>
            <a:off x="381000" y="1905000"/>
            <a:ext cx="7937500" cy="9525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lang="en-US" sz="2400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2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10131"/>
              </p:ext>
            </p:extLst>
          </p:nvPr>
        </p:nvGraphicFramePr>
        <p:xfrm>
          <a:off x="285204" y="6202392"/>
          <a:ext cx="235845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0" imgH="0" progId="">
                  <p:embed/>
                </p:oleObj>
              </mc:Choice>
              <mc:Fallback>
                <p:oleObj r:id="rId2" imgW="0" imgH="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>
                      <a:xfrm>
                        <a:off x="285204" y="6202392"/>
                        <a:ext cx="2358452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New shape"/>
          <p:cNvSpPr/>
          <p:nvPr/>
        </p:nvSpPr>
        <p:spPr>
          <a:xfrm>
            <a:off x="381000" y="63500"/>
            <a:ext cx="7937500" cy="127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Ég er ánægð/ur með matinn sem barn mitt fær í daggæslunni</a:t>
            </a:r>
          </a:p>
        </p:txBody>
      </p:sp>
      <p:graphicFrame>
        <p:nvGraphicFramePr>
          <p:cNvPr id="6" name="ChartObject"/>
          <p:cNvGraphicFramePr/>
          <p:nvPr/>
        </p:nvGraphicFramePr>
        <p:xfrm>
          <a:off x="317500" y="1524000"/>
          <a:ext cx="79375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9925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10131"/>
              </p:ext>
            </p:extLst>
          </p:nvPr>
        </p:nvGraphicFramePr>
        <p:xfrm>
          <a:off x="285204" y="6202392"/>
          <a:ext cx="235845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0" imgH="0" progId="">
                  <p:embed/>
                </p:oleObj>
              </mc:Choice>
              <mc:Fallback>
                <p:oleObj r:id="rId2" imgW="0" imgH="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>
                      <a:xfrm>
                        <a:off x="285204" y="6202392"/>
                        <a:ext cx="2358452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New shape"/>
          <p:cNvSpPr/>
          <p:nvPr/>
        </p:nvSpPr>
        <p:spPr>
          <a:xfrm>
            <a:off x="381000" y="63500"/>
            <a:ext cx="7937500" cy="127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Dagforeldri hugar vel að þáttum sem snúa að andlegri velferð barnsins</a:t>
            </a:r>
          </a:p>
        </p:txBody>
      </p:sp>
      <p:graphicFrame>
        <p:nvGraphicFramePr>
          <p:cNvPr id="6" name="ChartObject"/>
          <p:cNvGraphicFramePr/>
          <p:nvPr/>
        </p:nvGraphicFramePr>
        <p:xfrm>
          <a:off x="317500" y="1524000"/>
          <a:ext cx="79375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992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10131"/>
              </p:ext>
            </p:extLst>
          </p:nvPr>
        </p:nvGraphicFramePr>
        <p:xfrm>
          <a:off x="285204" y="6202392"/>
          <a:ext cx="235845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0" imgH="0" progId="">
                  <p:embed/>
                </p:oleObj>
              </mc:Choice>
              <mc:Fallback>
                <p:oleObj r:id="rId2" imgW="0" imgH="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>
                      <a:xfrm>
                        <a:off x="285204" y="6202392"/>
                        <a:ext cx="2358452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New shape"/>
          <p:cNvSpPr/>
          <p:nvPr/>
        </p:nvSpPr>
        <p:spPr>
          <a:xfrm>
            <a:off x="381000" y="63500"/>
            <a:ext cx="7937500" cy="127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Dagforeldri hugar vel að þáttum sem snúa að líkamlegri velferð barnsins</a:t>
            </a:r>
          </a:p>
        </p:txBody>
      </p:sp>
      <p:graphicFrame>
        <p:nvGraphicFramePr>
          <p:cNvPr id="6" name="ChartObject"/>
          <p:cNvGraphicFramePr/>
          <p:nvPr/>
        </p:nvGraphicFramePr>
        <p:xfrm>
          <a:off x="317500" y="1524000"/>
          <a:ext cx="79375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992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10131"/>
              </p:ext>
            </p:extLst>
          </p:nvPr>
        </p:nvGraphicFramePr>
        <p:xfrm>
          <a:off x="285204" y="6202392"/>
          <a:ext cx="235845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0" imgH="0" progId="">
                  <p:embed/>
                </p:oleObj>
              </mc:Choice>
              <mc:Fallback>
                <p:oleObj r:id="rId2" imgW="0" imgH="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>
                      <a:xfrm>
                        <a:off x="285204" y="6202392"/>
                        <a:ext cx="2358452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New shape"/>
          <p:cNvSpPr/>
          <p:nvPr/>
        </p:nvSpPr>
        <p:spPr>
          <a:xfrm>
            <a:off x="381000" y="63500"/>
            <a:ext cx="7937500" cy="127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Forföll dagforeldris eru ekki íþyngjandi fyrir mig</a:t>
            </a:r>
          </a:p>
        </p:txBody>
      </p:sp>
      <p:graphicFrame>
        <p:nvGraphicFramePr>
          <p:cNvPr id="6" name="ChartObject"/>
          <p:cNvGraphicFramePr/>
          <p:nvPr/>
        </p:nvGraphicFramePr>
        <p:xfrm>
          <a:off x="317500" y="1524000"/>
          <a:ext cx="79375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992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10131"/>
              </p:ext>
            </p:extLst>
          </p:nvPr>
        </p:nvGraphicFramePr>
        <p:xfrm>
          <a:off x="285204" y="6202392"/>
          <a:ext cx="235845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0" imgH="0" progId="">
                  <p:embed/>
                </p:oleObj>
              </mc:Choice>
              <mc:Fallback>
                <p:oleObj r:id="rId2" imgW="0" imgH="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>
                      <a:xfrm>
                        <a:off x="285204" y="6202392"/>
                        <a:ext cx="2358452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New shape"/>
          <p:cNvSpPr/>
          <p:nvPr/>
        </p:nvSpPr>
        <p:spPr>
          <a:xfrm>
            <a:off x="381000" y="63500"/>
            <a:ext cx="7937500" cy="127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Ef upp koma ágreiningsatrið við dagforeldri gengur vel að leysa úr þeim málum </a:t>
            </a:r>
          </a:p>
        </p:txBody>
      </p:sp>
      <p:graphicFrame>
        <p:nvGraphicFramePr>
          <p:cNvPr id="6" name="ChartObject"/>
          <p:cNvGraphicFramePr/>
          <p:nvPr/>
        </p:nvGraphicFramePr>
        <p:xfrm>
          <a:off x="317500" y="1524000"/>
          <a:ext cx="79375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9925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10131"/>
              </p:ext>
            </p:extLst>
          </p:nvPr>
        </p:nvGraphicFramePr>
        <p:xfrm>
          <a:off x="285204" y="6202392"/>
          <a:ext cx="235845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0" imgH="0" progId="">
                  <p:embed/>
                </p:oleObj>
              </mc:Choice>
              <mc:Fallback>
                <p:oleObj r:id="rId2" imgW="0" imgH="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>
                      <a:xfrm>
                        <a:off x="285204" y="6202392"/>
                        <a:ext cx="2358452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New shape"/>
          <p:cNvSpPr/>
          <p:nvPr/>
        </p:nvSpPr>
        <p:spPr>
          <a:xfrm>
            <a:off x="381000" y="63500"/>
            <a:ext cx="7937500" cy="127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Ég er ánægð/ur með samband mitt við dagforeldri</a:t>
            </a:r>
          </a:p>
        </p:txBody>
      </p:sp>
      <p:graphicFrame>
        <p:nvGraphicFramePr>
          <p:cNvPr id="6" name="ChartObject"/>
          <p:cNvGraphicFramePr/>
          <p:nvPr/>
        </p:nvGraphicFramePr>
        <p:xfrm>
          <a:off x="317500" y="1524000"/>
          <a:ext cx="79375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9925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10131"/>
              </p:ext>
            </p:extLst>
          </p:nvPr>
        </p:nvGraphicFramePr>
        <p:xfrm>
          <a:off x="285204" y="6202392"/>
          <a:ext cx="235845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0" imgH="0" progId="">
                  <p:embed/>
                </p:oleObj>
              </mc:Choice>
              <mc:Fallback>
                <p:oleObj r:id="rId2" imgW="0" imgH="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>
                      <a:xfrm>
                        <a:off x="285204" y="6202392"/>
                        <a:ext cx="2358452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New shape"/>
          <p:cNvSpPr/>
          <p:nvPr/>
        </p:nvSpPr>
        <p:spPr>
          <a:xfrm>
            <a:off x="381000" y="63500"/>
            <a:ext cx="7937500" cy="127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Hvað ert þú/þið sérstaklega ánægð með hjá dagforeldrinu?</a:t>
            </a:r>
          </a:p>
        </p:txBody>
      </p:sp>
      <p:graphicFrame>
        <p:nvGraphicFramePr>
          <p:cNvPr id="6" name="New Table"/>
          <p:cNvGraphicFramePr>
            <a:graphicFrameLocks noGrp="1"/>
          </p:cNvGraphicFramePr>
          <p:nvPr/>
        </p:nvGraphicFramePr>
        <p:xfrm>
          <a:off x="635000" y="1270000"/>
          <a:ext cx="76200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5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7000">
                <a:tc>
                  <a:txBody>
                    <a:bodyPr/>
                    <a:lstStyle/>
                    <a:p>
                      <a:r>
                        <a:rPr sz="1400"/>
                        <a:t>Response ID</a:t>
                      </a:r>
                    </a:p>
                  </a:txBody>
                  <a:tcPr>
                    <a:lnL>
                      <a:solidFill>
                        <a:srgbClr val="4682B4"/>
                      </a:solidFill>
                    </a:lnL>
                    <a:lnT>
                      <a:solidFill>
                        <a:srgbClr val="4682B4"/>
                      </a:solidFill>
                    </a:lnT>
                    <a:lnB>
                      <a:solidFill>
                        <a:srgbClr val="4682B4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sz="1400"/>
                        <a:t>Response</a:t>
                      </a:r>
                    </a:p>
                  </a:txBody>
                  <a:tcPr>
                    <a:lnR>
                      <a:solidFill>
                        <a:srgbClr val="4682B4"/>
                      </a:solidFill>
                    </a:lnR>
                    <a:lnT>
                      <a:solidFill>
                        <a:srgbClr val="4682B4"/>
                      </a:solidFill>
                    </a:lnT>
                    <a:lnB>
                      <a:solidFill>
                        <a:srgbClr val="4682B4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r>
                        <a:rPr sz="1400"/>
                        <a:t>117150769</a:t>
                      </a:r>
                    </a:p>
                  </a:txBody>
                  <a:tcPr>
                    <a:lnL>
                      <a:solidFill>
                        <a:srgbClr val="4682B4"/>
                      </a:solidFill>
                    </a:lnL>
                    <a:lnT>
                      <a:solidFill>
                        <a:srgbClr val="4682B4"/>
                      </a:solidFill>
                    </a:lnT>
                    <a:lnB>
                      <a:solidFill>
                        <a:srgbClr val="4682B4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sz="1400"/>
                        <a:t>Hversu vel barninu líður hjá henni. Það skín í gegn þegar barnið mætir að morgni og þegar það er kvatt í lok dags.</a:t>
                      </a:r>
                    </a:p>
                  </a:txBody>
                  <a:tcPr>
                    <a:lnR>
                      <a:solidFill>
                        <a:srgbClr val="4682B4"/>
                      </a:solidFill>
                    </a:lnR>
                    <a:lnT>
                      <a:solidFill>
                        <a:srgbClr val="4682B4"/>
                      </a:solidFill>
                    </a:lnT>
                    <a:lnB>
                      <a:solidFill>
                        <a:srgbClr val="4682B4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r>
                        <a:rPr sz="1400"/>
                        <a:t>117114767</a:t>
                      </a:r>
                    </a:p>
                  </a:txBody>
                  <a:tcPr>
                    <a:lnL>
                      <a:solidFill>
                        <a:srgbClr val="4682B4"/>
                      </a:solidFill>
                    </a:lnL>
                    <a:lnT>
                      <a:solidFill>
                        <a:srgbClr val="4682B4"/>
                      </a:solidFill>
                    </a:lnT>
                    <a:lnB>
                      <a:solidFill>
                        <a:srgbClr val="4682B4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sz="1400"/>
                        <a:t>Mætir þörfum hvers barns fyrir sig. Barnið er alltaf ánægt þegar verið er að fara með það og sækja það.</a:t>
                      </a:r>
                    </a:p>
                  </a:txBody>
                  <a:tcPr>
                    <a:lnR>
                      <a:solidFill>
                        <a:srgbClr val="4682B4"/>
                      </a:solidFill>
                    </a:lnR>
                    <a:lnT>
                      <a:solidFill>
                        <a:srgbClr val="4682B4"/>
                      </a:solidFill>
                    </a:lnT>
                    <a:lnB>
                      <a:solidFill>
                        <a:srgbClr val="4682B4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r>
                        <a:rPr sz="1400"/>
                        <a:t>117096957</a:t>
                      </a:r>
                    </a:p>
                  </a:txBody>
                  <a:tcPr>
                    <a:lnL>
                      <a:solidFill>
                        <a:srgbClr val="4682B4"/>
                      </a:solidFill>
                    </a:lnL>
                    <a:lnT>
                      <a:solidFill>
                        <a:srgbClr val="4682B4"/>
                      </a:solidFill>
                    </a:lnT>
                    <a:lnB>
                      <a:solidFill>
                        <a:srgbClr val="4682B4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sz="1400"/>
                        <a:t>Ana er umhyggjusöm og tekur tillit til persónulegra þarfa barnsins.</a:t>
                      </a:r>
                    </a:p>
                  </a:txBody>
                  <a:tcPr>
                    <a:lnR>
                      <a:solidFill>
                        <a:srgbClr val="4682B4"/>
                      </a:solidFill>
                    </a:lnR>
                    <a:lnT>
                      <a:solidFill>
                        <a:srgbClr val="4682B4"/>
                      </a:solidFill>
                    </a:lnT>
                    <a:lnB>
                      <a:solidFill>
                        <a:srgbClr val="4682B4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r>
                        <a:rPr sz="1400"/>
                        <a:t>117094677</a:t>
                      </a:r>
                    </a:p>
                  </a:txBody>
                  <a:tcPr>
                    <a:lnL>
                      <a:solidFill>
                        <a:srgbClr val="4682B4"/>
                      </a:solidFill>
                    </a:lnL>
                    <a:lnT>
                      <a:solidFill>
                        <a:srgbClr val="4682B4"/>
                      </a:solidFill>
                    </a:lnT>
                    <a:lnB>
                      <a:solidFill>
                        <a:srgbClr val="4682B4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sz="1400"/>
                        <a:t>Hversu ánægt barnið virðist vera hjá dagforeldrinu og samskipti dagforeldris við barnið sem eru greinilega mjög góð og jákvæð - framangreint er augljóst þegar barnið mætir að morgni og það er kvatt í lok dags</a:t>
                      </a:r>
                    </a:p>
                  </a:txBody>
                  <a:tcPr>
                    <a:lnR>
                      <a:solidFill>
                        <a:srgbClr val="4682B4"/>
                      </a:solidFill>
                    </a:lnR>
                    <a:lnT>
                      <a:solidFill>
                        <a:srgbClr val="4682B4"/>
                      </a:solidFill>
                    </a:lnT>
                    <a:lnB>
                      <a:solidFill>
                        <a:srgbClr val="4682B4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r>
                        <a:rPr sz="1400"/>
                        <a:t>117088954</a:t>
                      </a:r>
                    </a:p>
                  </a:txBody>
                  <a:tcPr>
                    <a:lnL>
                      <a:solidFill>
                        <a:srgbClr val="4682B4"/>
                      </a:solidFill>
                    </a:lnL>
                    <a:lnT>
                      <a:solidFill>
                        <a:srgbClr val="4682B4"/>
                      </a:solidFill>
                    </a:lnT>
                    <a:lnB>
                      <a:solidFill>
                        <a:srgbClr val="4682B4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sz="1400"/>
                        <a:t>Hafdís er yndislegt dagforeldri með góða nærveru. Báðum börnunum okkar hefur alltaf liðið svo vel hjá henni. Svo er hún 100% áreiðanleg og mjög skemmtileg.</a:t>
                      </a:r>
                    </a:p>
                  </a:txBody>
                  <a:tcPr>
                    <a:lnR>
                      <a:solidFill>
                        <a:srgbClr val="4682B4"/>
                      </a:solidFill>
                    </a:lnR>
                    <a:lnT>
                      <a:solidFill>
                        <a:srgbClr val="4682B4"/>
                      </a:solidFill>
                    </a:lnT>
                    <a:lnB>
                      <a:solidFill>
                        <a:srgbClr val="4682B4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r>
                        <a:rPr sz="1400"/>
                        <a:t>117087366</a:t>
                      </a:r>
                    </a:p>
                  </a:txBody>
                  <a:tcPr>
                    <a:lnL>
                      <a:solidFill>
                        <a:srgbClr val="4682B4"/>
                      </a:solidFill>
                    </a:lnL>
                    <a:lnT>
                      <a:solidFill>
                        <a:srgbClr val="4682B4"/>
                      </a:solidFill>
                    </a:lnT>
                    <a:lnB>
                      <a:solidFill>
                        <a:srgbClr val="4682B4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sz="1400"/>
                        <a:t>Góður matur og barninu mínu líður vel!</a:t>
                      </a:r>
                    </a:p>
                  </a:txBody>
                  <a:tcPr>
                    <a:lnR>
                      <a:solidFill>
                        <a:srgbClr val="4682B4"/>
                      </a:solidFill>
                    </a:lnR>
                    <a:lnT>
                      <a:solidFill>
                        <a:srgbClr val="4682B4"/>
                      </a:solidFill>
                    </a:lnT>
                    <a:lnB>
                      <a:solidFill>
                        <a:srgbClr val="4682B4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r>
                        <a:rPr sz="1400"/>
                        <a:t>117086412</a:t>
                      </a:r>
                    </a:p>
                  </a:txBody>
                  <a:tcPr>
                    <a:lnL>
                      <a:solidFill>
                        <a:srgbClr val="4682B4"/>
                      </a:solidFill>
                    </a:lnL>
                    <a:lnT>
                      <a:solidFill>
                        <a:srgbClr val="4682B4"/>
                      </a:solidFill>
                    </a:lnT>
                    <a:lnB>
                      <a:solidFill>
                        <a:srgbClr val="4682B4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sz="1400"/>
                        <a:t>Umhyggjan sem hún hefur gagnvart barninu okkar.</a:t>
                      </a:r>
                    </a:p>
                  </a:txBody>
                  <a:tcPr>
                    <a:lnR>
                      <a:solidFill>
                        <a:srgbClr val="4682B4"/>
                      </a:solidFill>
                    </a:lnR>
                    <a:lnT>
                      <a:solidFill>
                        <a:srgbClr val="4682B4"/>
                      </a:solidFill>
                    </a:lnT>
                    <a:lnB>
                      <a:solidFill>
                        <a:srgbClr val="4682B4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7000">
                <a:tc>
                  <a:txBody>
                    <a:bodyPr/>
                    <a:lstStyle/>
                    <a:p>
                      <a:r>
                        <a:rPr sz="1400"/>
                        <a:t>117084881</a:t>
                      </a:r>
                    </a:p>
                  </a:txBody>
                  <a:tcPr>
                    <a:lnL>
                      <a:solidFill>
                        <a:srgbClr val="4682B4"/>
                      </a:solidFill>
                    </a:lnL>
                    <a:lnT>
                      <a:solidFill>
                        <a:srgbClr val="4682B4"/>
                      </a:solidFill>
                    </a:lnT>
                    <a:lnB>
                      <a:solidFill>
                        <a:srgbClr val="4682B4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sz="1400"/>
                        <a:t>Að barnið mitt brosi til hennar þegar við mætum og vill fara til hennar og vinkar mér bless brosandi.</a:t>
                      </a:r>
                    </a:p>
                  </a:txBody>
                  <a:tcPr>
                    <a:lnR>
                      <a:solidFill>
                        <a:srgbClr val="4682B4"/>
                      </a:solidFill>
                    </a:lnR>
                    <a:lnT>
                      <a:solidFill>
                        <a:srgbClr val="4682B4"/>
                      </a:solidFill>
                    </a:lnT>
                    <a:lnB>
                      <a:solidFill>
                        <a:srgbClr val="4682B4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2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10131"/>
              </p:ext>
            </p:extLst>
          </p:nvPr>
        </p:nvGraphicFramePr>
        <p:xfrm>
          <a:off x="285204" y="6202392"/>
          <a:ext cx="235845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0" imgH="0" progId="">
                  <p:embed/>
                </p:oleObj>
              </mc:Choice>
              <mc:Fallback>
                <p:oleObj r:id="rId2" imgW="0" imgH="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>
                      <a:xfrm>
                        <a:off x="285204" y="6202392"/>
                        <a:ext cx="2358452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New shape"/>
          <p:cNvSpPr/>
          <p:nvPr/>
        </p:nvSpPr>
        <p:spPr>
          <a:xfrm>
            <a:off x="381000" y="63500"/>
            <a:ext cx="7937500" cy="127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Survey Overview</a:t>
            </a:r>
          </a:p>
        </p:txBody>
      </p:sp>
      <p:graphicFrame>
        <p:nvGraphicFramePr>
          <p:cNvPr id="6" name="ChartObject"/>
          <p:cNvGraphicFramePr/>
          <p:nvPr/>
        </p:nvGraphicFramePr>
        <p:xfrm>
          <a:off x="317500" y="1905000"/>
          <a:ext cx="79375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992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10131"/>
              </p:ext>
            </p:extLst>
          </p:nvPr>
        </p:nvGraphicFramePr>
        <p:xfrm>
          <a:off x="285204" y="6202392"/>
          <a:ext cx="235845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0" imgH="0" progId="">
                  <p:embed/>
                </p:oleObj>
              </mc:Choice>
              <mc:Fallback>
                <p:oleObj r:id="rId2" imgW="0" imgH="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>
                      <a:xfrm>
                        <a:off x="285204" y="6202392"/>
                        <a:ext cx="2358452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New shape"/>
          <p:cNvSpPr/>
          <p:nvPr/>
        </p:nvSpPr>
        <p:spPr>
          <a:xfrm>
            <a:off x="381000" y="63500"/>
            <a:ext cx="7937500" cy="127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6" name="ChartObject"/>
          <p:cNvGraphicFramePr/>
          <p:nvPr/>
        </p:nvGraphicFramePr>
        <p:xfrm>
          <a:off x="317500" y="1524000"/>
          <a:ext cx="79375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992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10131"/>
              </p:ext>
            </p:extLst>
          </p:nvPr>
        </p:nvGraphicFramePr>
        <p:xfrm>
          <a:off x="285204" y="6202392"/>
          <a:ext cx="235845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0" imgH="0" progId="">
                  <p:embed/>
                </p:oleObj>
              </mc:Choice>
              <mc:Fallback>
                <p:oleObj r:id="rId2" imgW="0" imgH="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>
                      <a:xfrm>
                        <a:off x="285204" y="6202392"/>
                        <a:ext cx="2358452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New shape"/>
          <p:cNvSpPr/>
          <p:nvPr/>
        </p:nvSpPr>
        <p:spPr>
          <a:xfrm>
            <a:off x="381000" y="63500"/>
            <a:ext cx="7937500" cy="127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Ég er ánægð/ur með dagforeldri barnsins míns</a:t>
            </a:r>
          </a:p>
        </p:txBody>
      </p:sp>
      <p:graphicFrame>
        <p:nvGraphicFramePr>
          <p:cNvPr id="6" name="ChartObject"/>
          <p:cNvGraphicFramePr/>
          <p:nvPr/>
        </p:nvGraphicFramePr>
        <p:xfrm>
          <a:off x="317500" y="1524000"/>
          <a:ext cx="79375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992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10131"/>
              </p:ext>
            </p:extLst>
          </p:nvPr>
        </p:nvGraphicFramePr>
        <p:xfrm>
          <a:off x="285204" y="6202392"/>
          <a:ext cx="235845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0" imgH="0" progId="">
                  <p:embed/>
                </p:oleObj>
              </mc:Choice>
              <mc:Fallback>
                <p:oleObj r:id="rId2" imgW="0" imgH="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>
                      <a:xfrm>
                        <a:off x="285204" y="6202392"/>
                        <a:ext cx="2358452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New shape"/>
          <p:cNvSpPr/>
          <p:nvPr/>
        </p:nvSpPr>
        <p:spPr>
          <a:xfrm>
            <a:off x="381000" y="63500"/>
            <a:ext cx="7937500" cy="127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Barninu mínu líður vel hjá dagforeldrinu</a:t>
            </a:r>
          </a:p>
        </p:txBody>
      </p:sp>
      <p:graphicFrame>
        <p:nvGraphicFramePr>
          <p:cNvPr id="6" name="ChartObject"/>
          <p:cNvGraphicFramePr/>
          <p:nvPr/>
        </p:nvGraphicFramePr>
        <p:xfrm>
          <a:off x="317500" y="1524000"/>
          <a:ext cx="79375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992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10131"/>
              </p:ext>
            </p:extLst>
          </p:nvPr>
        </p:nvGraphicFramePr>
        <p:xfrm>
          <a:off x="285204" y="6202392"/>
          <a:ext cx="235845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0" imgH="0" progId="">
                  <p:embed/>
                </p:oleObj>
              </mc:Choice>
              <mc:Fallback>
                <p:oleObj r:id="rId2" imgW="0" imgH="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>
                      <a:xfrm>
                        <a:off x="285204" y="6202392"/>
                        <a:ext cx="2358452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New shape"/>
          <p:cNvSpPr/>
          <p:nvPr/>
        </p:nvSpPr>
        <p:spPr>
          <a:xfrm>
            <a:off x="381000" y="63500"/>
            <a:ext cx="7937500" cy="127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Mér finnst aðbúnaður (húsnæði, búnaður) í daggæslunni góður</a:t>
            </a:r>
          </a:p>
        </p:txBody>
      </p:sp>
      <p:graphicFrame>
        <p:nvGraphicFramePr>
          <p:cNvPr id="6" name="ChartObject"/>
          <p:cNvGraphicFramePr/>
          <p:nvPr/>
        </p:nvGraphicFramePr>
        <p:xfrm>
          <a:off x="317500" y="1524000"/>
          <a:ext cx="79375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9925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10131"/>
              </p:ext>
            </p:extLst>
          </p:nvPr>
        </p:nvGraphicFramePr>
        <p:xfrm>
          <a:off x="285204" y="6202392"/>
          <a:ext cx="235845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0" imgH="0" progId="">
                  <p:embed/>
                </p:oleObj>
              </mc:Choice>
              <mc:Fallback>
                <p:oleObj r:id="rId2" imgW="0" imgH="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>
                      <a:xfrm>
                        <a:off x="285204" y="6202392"/>
                        <a:ext cx="2358452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New shape"/>
          <p:cNvSpPr/>
          <p:nvPr/>
        </p:nvSpPr>
        <p:spPr>
          <a:xfrm>
            <a:off x="381000" y="63500"/>
            <a:ext cx="7937500" cy="127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Dagforeldri sinnir þeim þáttum vel sem tryggja eiga öryggi barnsins í daggæslunni</a:t>
            </a:r>
          </a:p>
        </p:txBody>
      </p:sp>
      <p:graphicFrame>
        <p:nvGraphicFramePr>
          <p:cNvPr id="6" name="ChartObject"/>
          <p:cNvGraphicFramePr/>
          <p:nvPr/>
        </p:nvGraphicFramePr>
        <p:xfrm>
          <a:off x="317500" y="1524000"/>
          <a:ext cx="79375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992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10131"/>
              </p:ext>
            </p:extLst>
          </p:nvPr>
        </p:nvGraphicFramePr>
        <p:xfrm>
          <a:off x="285204" y="6202392"/>
          <a:ext cx="235845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0" imgH="0" progId="">
                  <p:embed/>
                </p:oleObj>
              </mc:Choice>
              <mc:Fallback>
                <p:oleObj r:id="rId2" imgW="0" imgH="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>
                      <a:xfrm>
                        <a:off x="285204" y="6202392"/>
                        <a:ext cx="2358452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New shape"/>
          <p:cNvSpPr/>
          <p:nvPr/>
        </p:nvSpPr>
        <p:spPr>
          <a:xfrm>
            <a:off x="381000" y="63500"/>
            <a:ext cx="7937500" cy="127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Ég fæ daglegar upplýsingar um hvernig gæslan hefur gengið</a:t>
            </a:r>
          </a:p>
        </p:txBody>
      </p:sp>
      <p:graphicFrame>
        <p:nvGraphicFramePr>
          <p:cNvPr id="6" name="ChartObject"/>
          <p:cNvGraphicFramePr/>
          <p:nvPr/>
        </p:nvGraphicFramePr>
        <p:xfrm>
          <a:off x="317500" y="1524000"/>
          <a:ext cx="79375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992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710131"/>
              </p:ext>
            </p:extLst>
          </p:nvPr>
        </p:nvGraphicFramePr>
        <p:xfrm>
          <a:off x="285204" y="6202392"/>
          <a:ext cx="235845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0" imgH="0" progId="">
                  <p:embed/>
                </p:oleObj>
              </mc:Choice>
              <mc:Fallback>
                <p:oleObj r:id="rId2" imgW="0" imgH="0" progId="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>
                      <a:xfrm>
                        <a:off x="285204" y="6202392"/>
                        <a:ext cx="2358452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New shape"/>
          <p:cNvSpPr/>
          <p:nvPr/>
        </p:nvSpPr>
        <p:spPr>
          <a:xfrm>
            <a:off x="381000" y="63500"/>
            <a:ext cx="7937500" cy="1270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rgbClr val="000000"/>
                </a:solidFill>
              </a:rPr>
              <a:t>Dagforeldri miðar kröfur sínar til barnsins við þarfir þess og þroska</a:t>
            </a:r>
          </a:p>
        </p:txBody>
      </p:sp>
      <p:graphicFrame>
        <p:nvGraphicFramePr>
          <p:cNvPr id="6" name="ChartObject"/>
          <p:cNvGraphicFramePr/>
          <p:nvPr/>
        </p:nvGraphicFramePr>
        <p:xfrm>
          <a:off x="317500" y="1524000"/>
          <a:ext cx="79375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9925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RELEASE_DATE" val="2013.01.24"/>
  <p:tag name="AS_TITLE" val="Aspose.Slides for Java"/>
  <p:tag name="AS_VERSION" val="6.9.1.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Syrc" typeface="Estrangelo Edessa"/>
        <a:font script="Orya" typeface="Kalinga"/>
        <a:font script="Jpan" typeface="ＭＳ Ｐゴシック"/>
        <a:font script="Guru" typeface="Raavi"/>
        <a:font script="Uigh" typeface="Microsoft Uighur"/>
        <a:font script="Geor" typeface="Sylfaen"/>
        <a:font script="Gujr" typeface="Shruti"/>
        <a:font script="Beng" typeface="Vrinda"/>
        <a:font script="Yiii" typeface="Microsoft Yi Baiti"/>
        <a:font script="Thaa" typeface="MV Boli"/>
        <a:font script="Khmr" typeface="MoolBoran"/>
        <a:font script="Taml" typeface="Latha"/>
        <a:font script="Cans" typeface="Euphemia"/>
        <a:font script="Telu" typeface="Gautami"/>
        <a:font script="Laoo" typeface="DokChampa"/>
        <a:font script="Deva" typeface="Mangal"/>
        <a:font script="Knda" typeface="Tunga"/>
        <a:font script="Cher" typeface="Plantagenet Cherokee"/>
        <a:font script="Arab" typeface="Times New Roman"/>
        <a:font script="Mlym" typeface="Kartika"/>
        <a:font script="Thai" typeface="Angsana New"/>
        <a:font script="Ethi" typeface="Nyala"/>
        <a:font script="Hebr" typeface="Times New Roman"/>
        <a:font script="Sinh" typeface="Iskoola Pota"/>
        <a:font script="Tibt" typeface="Microsoft Himalaya"/>
        <a:font script="Mong" typeface="Mongolian Baiti"/>
        <a:font script="Hang" typeface="맑은 고딕"/>
        <a:font script="Viet" typeface="Times New Roman"/>
        <a:font script="Hans" typeface="宋体"/>
        <a:font script="Hant" typeface="新細明體"/>
      </a:majorFont>
      <a:minorFont>
        <a:latin typeface="Calibri"/>
        <a:ea typeface=""/>
        <a:cs typeface=""/>
        <a:font script="Syrc" typeface="Estrangelo Edessa"/>
        <a:font script="Orya" typeface="Kalinga"/>
        <a:font script="Jpan" typeface="ＭＳ Ｐゴシック"/>
        <a:font script="Guru" typeface="Raavi"/>
        <a:font script="Uigh" typeface="Microsoft Uighur"/>
        <a:font script="Geor" typeface="Sylfaen"/>
        <a:font script="Gujr" typeface="Shruti"/>
        <a:font script="Beng" typeface="Vrinda"/>
        <a:font script="Yiii" typeface="Microsoft Yi Baiti"/>
        <a:font script="Thaa" typeface="MV Boli"/>
        <a:font script="Khmr" typeface="DaunPenh"/>
        <a:font script="Taml" typeface="Latha"/>
        <a:font script="Cans" typeface="Euphemia"/>
        <a:font script="Telu" typeface="Gautami"/>
        <a:font script="Laoo" typeface="DokChampa"/>
        <a:font script="Deva" typeface="Mangal"/>
        <a:font script="Knda" typeface="Tunga"/>
        <a:font script="Cher" typeface="Plantagenet Cherokee"/>
        <a:font script="Arab" typeface="Arial"/>
        <a:font script="Mlym" typeface="Kartika"/>
        <a:font script="Thai" typeface="Cordia New"/>
        <a:font script="Ethi" typeface="Nyala"/>
        <a:font script="Hebr" typeface="Arial"/>
        <a:font script="Sinh" typeface="Iskoola Pota"/>
        <a:font script="Tibt" typeface="Microsoft Himalaya"/>
        <a:font script="Mong" typeface="Mongolian Baiti"/>
        <a:font script="Hang" typeface="맑은 고딕"/>
        <a:font script="Viet" typeface="Arial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urveyanalytics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Syrc" typeface="Estrangelo Edessa"/>
        <a:font script="Orya" typeface="Kalinga"/>
        <a:font script="Jpan" typeface="ＭＳ Ｐゴシック"/>
        <a:font script="Guru" typeface="Raavi"/>
        <a:font script="Geor" typeface="Sylfaen"/>
        <a:font script="Beng" typeface="Vrinda"/>
        <a:font script="Yiii" typeface="Microsoft Yi Baiti"/>
        <a:font script="Thaa" typeface="MV Boli"/>
        <a:font script="Khmr" typeface="MoolBoran"/>
        <a:font script="Taml" typeface="Latha"/>
        <a:font script="Cans" typeface="Euphemia"/>
        <a:font script="Telu" typeface="Gautami"/>
        <a:font script="Laoo" typeface="DokChampa"/>
        <a:font script="Uigh" typeface="Microsoft Uighur"/>
        <a:font script="Deva" typeface="Mangal"/>
        <a:font script="Knda" typeface="Tunga"/>
        <a:font script="Cher" typeface="Plantagenet Cherokee"/>
        <a:font script="Arab" typeface="Times New Roman"/>
        <a:font script="Mlym" typeface="Kartika"/>
        <a:font script="Thai" typeface="Angsana New"/>
        <a:font script="Ethi" typeface="Nyala"/>
        <a:font script="Hebr" typeface="Times New Roman"/>
        <a:font script="Sinh" typeface="Iskoola Pota"/>
        <a:font script="Gujr" typeface="Shruti"/>
        <a:font script="Mong" typeface="Mongolian Baiti"/>
        <a:font script="Hang" typeface="맑은 고딕"/>
        <a:font script="Tibt" typeface="Microsoft Himalaya"/>
        <a:font script="Viet" typeface="Times New Roman"/>
        <a:font script="Hans" typeface="宋体"/>
        <a:font script="Hant" typeface="新細明體"/>
      </a:majorFont>
      <a:minorFont>
        <a:latin typeface="Calibri"/>
        <a:ea typeface=""/>
        <a:cs typeface=""/>
        <a:font script="Syrc" typeface="Estrangelo Edessa"/>
        <a:font script="Orya" typeface="Kalinga"/>
        <a:font script="Jpan" typeface="ＭＳ Ｐゴシック"/>
        <a:font script="Guru" typeface="Raavi"/>
        <a:font script="Geor" typeface="Sylfaen"/>
        <a:font script="Beng" typeface="Vrinda"/>
        <a:font script="Yiii" typeface="Microsoft Yi Baiti"/>
        <a:font script="Thaa" typeface="MV Boli"/>
        <a:font script="Khmr" typeface="DaunPenh"/>
        <a:font script="Taml" typeface="Latha"/>
        <a:font script="Cans" typeface="Euphemia"/>
        <a:font script="Telu" typeface="Gautami"/>
        <a:font script="Laoo" typeface="DokChampa"/>
        <a:font script="Uigh" typeface="Microsoft Uighur"/>
        <a:font script="Deva" typeface="Mangal"/>
        <a:font script="Knda" typeface="Tunga"/>
        <a:font script="Cher" typeface="Plantagenet Cherokee"/>
        <a:font script="Arab" typeface="Arial"/>
        <a:font script="Mlym" typeface="Kartika"/>
        <a:font script="Thai" typeface="Cordia New"/>
        <a:font script="Ethi" typeface="Nyala"/>
        <a:font script="Hebr" typeface="Arial"/>
        <a:font script="Sinh" typeface="Iskoola Pota"/>
        <a:font script="Gujr" typeface="Shruti"/>
        <a:font script="Mong" typeface="Mongolian Baiti"/>
        <a:font script="Hang" typeface="맑은 고딕"/>
        <a:font script="Tibt" typeface="Microsoft Himalaya"/>
        <a:font script="Viet" typeface="Arial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surveyanalytics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Syrc" typeface="Estrangelo Edessa"/>
        <a:font script="Orya" typeface="Kalinga"/>
        <a:font script="Jpan" typeface="ＭＳ Ｐゴシック"/>
        <a:font script="Guru" typeface="Raavi"/>
        <a:font script="Geor" typeface="Sylfaen"/>
        <a:font script="Beng" typeface="Vrinda"/>
        <a:font script="Yiii" typeface="Microsoft Yi Baiti"/>
        <a:font script="Thaa" typeface="MV Boli"/>
        <a:font script="Khmr" typeface="MoolBoran"/>
        <a:font script="Taml" typeface="Latha"/>
        <a:font script="Cans" typeface="Euphemia"/>
        <a:font script="Telu" typeface="Gautami"/>
        <a:font script="Laoo" typeface="DokChampa"/>
        <a:font script="Uigh" typeface="Microsoft Uighur"/>
        <a:font script="Deva" typeface="Mangal"/>
        <a:font script="Knda" typeface="Tunga"/>
        <a:font script="Cher" typeface="Plantagenet Cherokee"/>
        <a:font script="Arab" typeface="Times New Roman"/>
        <a:font script="Mlym" typeface="Kartika"/>
        <a:font script="Thai" typeface="Angsana New"/>
        <a:font script="Ethi" typeface="Nyala"/>
        <a:font script="Hebr" typeface="Times New Roman"/>
        <a:font script="Sinh" typeface="Iskoola Pota"/>
        <a:font script="Gujr" typeface="Shruti"/>
        <a:font script="Mong" typeface="Mongolian Baiti"/>
        <a:font script="Hang" typeface="맑은 고딕"/>
        <a:font script="Tibt" typeface="Microsoft Himalaya"/>
        <a:font script="Viet" typeface="Times New Roman"/>
        <a:font script="Hans" typeface="宋体"/>
        <a:font script="Hant" typeface="新細明體"/>
      </a:majorFont>
      <a:minorFont>
        <a:latin typeface="Calibri"/>
        <a:ea typeface=""/>
        <a:cs typeface=""/>
        <a:font script="Syrc" typeface="Estrangelo Edessa"/>
        <a:font script="Orya" typeface="Kalinga"/>
        <a:font script="Jpan" typeface="ＭＳ Ｐゴシック"/>
        <a:font script="Guru" typeface="Raavi"/>
        <a:font script="Geor" typeface="Sylfaen"/>
        <a:font script="Beng" typeface="Vrinda"/>
        <a:font script="Yiii" typeface="Microsoft Yi Baiti"/>
        <a:font script="Thaa" typeface="MV Boli"/>
        <a:font script="Khmr" typeface="DaunPenh"/>
        <a:font script="Taml" typeface="Latha"/>
        <a:font script="Cans" typeface="Euphemia"/>
        <a:font script="Telu" typeface="Gautami"/>
        <a:font script="Laoo" typeface="DokChampa"/>
        <a:font script="Uigh" typeface="Microsoft Uighur"/>
        <a:font script="Deva" typeface="Mangal"/>
        <a:font script="Knda" typeface="Tunga"/>
        <a:font script="Cher" typeface="Plantagenet Cherokee"/>
        <a:font script="Arab" typeface="Arial"/>
        <a:font script="Mlym" typeface="Kartika"/>
        <a:font script="Thai" typeface="Cordia New"/>
        <a:font script="Ethi" typeface="Nyala"/>
        <a:font script="Hebr" typeface="Arial"/>
        <a:font script="Sinh" typeface="Iskoola Pota"/>
        <a:font script="Gujr" typeface="Shruti"/>
        <a:font script="Mong" typeface="Mongolian Baiti"/>
        <a:font script="Hang" typeface="맑은 고딕"/>
        <a:font script="Tibt" typeface="Microsoft Himalaya"/>
        <a:font script="Viet" typeface="Arial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315</Words>
  <Application>Microsoft Office PowerPoint</Application>
  <PresentationFormat>On-screen Show (4:3)</PresentationFormat>
  <Paragraphs>35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Office Theme</vt:lpstr>
      <vt:lpstr>surveyanalytics (1)</vt:lpstr>
      <vt:lpstr>surveyanalytics (1)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Inga Þóra Þórisdóttir</dc:creator>
  <cp:lastModifiedBy>Inga Þóra Þórisdóttir</cp:lastModifiedBy>
  <cp:revision>3</cp:revision>
  <cp:lastPrinted>1969-12-31T16:00:00Z</cp:lastPrinted>
  <dcterms:created xsi:type="dcterms:W3CDTF">2021-11-01T04:30:14Z</dcterms:created>
  <dcterms:modified xsi:type="dcterms:W3CDTF">2021-11-01T11:38:08Z</dcterms:modified>
</cp:coreProperties>
</file>